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6.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8.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7.xml" ContentType="application/vnd.openxmlformats-officedocument.presentationml.slide+xml"/>
  <Override PartName="/ppt/slides/slide15.xml" ContentType="application/vnd.openxmlformats-officedocument.presentationml.slide+xml"/>
  <Override PartName="/ppt/slides/slide11.xml" ContentType="application/vnd.openxmlformats-officedocument.presentationml.slide+xml"/>
  <Override PartName="/ppt/slides/slide14.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Slides/notesSlide14.xml" ContentType="application/vnd.openxmlformats-officedocument.presentationml.notesSlide+xml"/>
  <Override PartName="/ppt/notesSlides/notesSlide20.xml" ContentType="application/vnd.openxmlformats-officedocument.presentationml.notesSlide+xml"/>
  <Override PartName="/ppt/slideMasters/slideMaster1.xml" ContentType="application/vnd.openxmlformats-officedocument.presentationml.slideMaster+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2.xml" ContentType="application/vnd.openxmlformats-officedocument.presentationml.notesSlide+xml"/>
  <Override PartName="/ppt/notesSlides/notesSlide13.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harts/colors4.xml" ContentType="application/vnd.ms-office.chartcolorstyle+xml"/>
  <Override PartName="/ppt/charts/chart4.xml" ContentType="application/vnd.openxmlformats-officedocument.drawingml.chart+xml"/>
  <Override PartName="/ppt/charts/style4.xml" ContentType="application/vnd.ms-office.chartstyle+xml"/>
  <Override PartName="/ppt/charts/colors3.xml" ContentType="application/vnd.ms-office.chartcolorstyle+xml"/>
  <Override PartName="/ppt/charts/style2.xml" ContentType="application/vnd.ms-office.chartstyle+xml"/>
  <Override PartName="/ppt/charts/colors2.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style3.xml" ContentType="application/vnd.ms-office.chartstyl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sldIdLst>
    <p:sldId id="266" r:id="rId2"/>
    <p:sldId id="267" r:id="rId3"/>
    <p:sldId id="279" r:id="rId4"/>
    <p:sldId id="280" r:id="rId5"/>
    <p:sldId id="270" r:id="rId6"/>
    <p:sldId id="268" r:id="rId7"/>
    <p:sldId id="271" r:id="rId8"/>
    <p:sldId id="269" r:id="rId9"/>
    <p:sldId id="272" r:id="rId10"/>
    <p:sldId id="273" r:id="rId11"/>
    <p:sldId id="285" r:id="rId12"/>
    <p:sldId id="283" r:id="rId13"/>
    <p:sldId id="284" r:id="rId14"/>
    <p:sldId id="286" r:id="rId15"/>
    <p:sldId id="282" r:id="rId16"/>
    <p:sldId id="276" r:id="rId17"/>
    <p:sldId id="278" r:id="rId18"/>
    <p:sldId id="274" r:id="rId19"/>
    <p:sldId id="291" r:id="rId20"/>
    <p:sldId id="287" r:id="rId21"/>
    <p:sldId id="290" r:id="rId22"/>
    <p:sldId id="289" r:id="rId23"/>
    <p:sldId id="288" r:id="rId24"/>
  </p:sldIdLst>
  <p:sldSz cx="14630400" cy="82296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94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9"/>
    <p:restoredTop sz="94640"/>
  </p:normalViewPr>
  <p:slideViewPr>
    <p:cSldViewPr snapToGrid="0" snapToObjects="1">
      <p:cViewPr varScale="1">
        <p:scale>
          <a:sx n="89" d="100"/>
          <a:sy n="89" d="100"/>
        </p:scale>
        <p:origin x="108" y="114"/>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customXml" Target="../customXml/item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openxmlformats.org/officeDocument/2006/relationships/customXml" Target="../customXml/item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manda.quintero\Documents\2014-2015%20AY%20Files\2015%20AASCU%20Portland\TablePP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solidFill>
                <a:latin typeface="Gill Sans MT" panose="020B0502020104020203" pitchFamily="34" charset="0"/>
                <a:ea typeface="+mn-ea"/>
                <a:cs typeface="+mn-cs"/>
              </a:defRPr>
            </a:pPr>
            <a:r>
              <a:rPr lang="en-US" sz="2800" b="1" dirty="0">
                <a:solidFill>
                  <a:schemeClr val="tx1"/>
                </a:solidFill>
              </a:rPr>
              <a:t>First-Term Average GPA</a:t>
            </a:r>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Gill Sans MT" panose="020B0502020104020203" pitchFamily="34" charset="0"/>
              <a:ea typeface="+mn-ea"/>
              <a:cs typeface="+mn-cs"/>
            </a:defRPr>
          </a:pPr>
          <a:endParaRPr lang="en-US"/>
        </a:p>
      </c:txPr>
    </c:title>
    <c:autoTitleDeleted val="0"/>
    <c:plotArea>
      <c:layout/>
      <c:barChart>
        <c:barDir val="bar"/>
        <c:grouping val="clustered"/>
        <c:varyColors val="0"/>
        <c:ser>
          <c:idx val="0"/>
          <c:order val="0"/>
          <c:tx>
            <c:strRef>
              <c:f>Sheet1!$B$11</c:f>
              <c:strCache>
                <c:ptCount val="1"/>
                <c:pt idx="0">
                  <c:v>Academic Performance: Avg GPA</c:v>
                </c:pt>
              </c:strCache>
            </c:strRef>
          </c:tx>
          <c:spPr>
            <a:solidFill>
              <a:schemeClr val="accent1"/>
            </a:solidFill>
            <a:ln>
              <a:noFill/>
            </a:ln>
            <a:effectLst/>
          </c:spPr>
          <c:invertIfNegative val="0"/>
          <c:dPt>
            <c:idx val="0"/>
            <c:invertIfNegative val="0"/>
            <c:bubble3D val="0"/>
            <c:spPr>
              <a:solidFill>
                <a:srgbClr val="C00000"/>
              </a:solidFill>
              <a:ln>
                <a:noFill/>
              </a:ln>
              <a:effectLst/>
            </c:spPr>
          </c:dPt>
          <c:dPt>
            <c:idx val="1"/>
            <c:invertIfNegative val="0"/>
            <c:bubble3D val="0"/>
            <c:spPr>
              <a:solidFill>
                <a:schemeClr val="accent5"/>
              </a:solidFill>
              <a:ln>
                <a:noFill/>
              </a:ln>
              <a:effectLst/>
            </c:spPr>
          </c:dPt>
          <c:dPt>
            <c:idx val="2"/>
            <c:invertIfNegative val="0"/>
            <c:bubble3D val="0"/>
            <c:spPr>
              <a:solidFill>
                <a:schemeClr val="accent3"/>
              </a:solidFill>
              <a:ln>
                <a:noFill/>
              </a:ln>
              <a:effectLst/>
            </c:spPr>
          </c:dPt>
          <c:dPt>
            <c:idx val="3"/>
            <c:invertIfNegative val="0"/>
            <c:bubble3D val="0"/>
            <c:spPr>
              <a:solidFill>
                <a:srgbClr val="FF9900"/>
              </a:solidFill>
              <a:ln>
                <a:noFill/>
              </a:ln>
              <a:effectLst/>
            </c:spPr>
          </c:dPt>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Gill Sans MT" panose="020B05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Sheet1!$A$12:$A$15</c:f>
              <c:strCache>
                <c:ptCount val="4"/>
                <c:pt idx="0">
                  <c:v>FYE Required (N = 109)</c:v>
                </c:pt>
                <c:pt idx="1">
                  <c:v>FYE Self-Selected (N = 182)</c:v>
                </c:pt>
                <c:pt idx="2">
                  <c:v>All FYE Participants (N = 291)</c:v>
                </c:pt>
                <c:pt idx="3">
                  <c:v>FYE Nonparticipants (N = 1,851)</c:v>
                </c:pt>
              </c:strCache>
            </c:strRef>
          </c:cat>
          <c:val>
            <c:numRef>
              <c:f>Sheet1!$B$12:$B$15</c:f>
              <c:numCache>
                <c:formatCode>General</c:formatCode>
                <c:ptCount val="4"/>
                <c:pt idx="0">
                  <c:v>2.91</c:v>
                </c:pt>
                <c:pt idx="1">
                  <c:v>3.02</c:v>
                </c:pt>
                <c:pt idx="2">
                  <c:v>2.98</c:v>
                </c:pt>
                <c:pt idx="3">
                  <c:v>2.69</c:v>
                </c:pt>
              </c:numCache>
            </c:numRef>
          </c:val>
        </c:ser>
        <c:dLbls>
          <c:dLblPos val="outEnd"/>
          <c:showLegendKey val="0"/>
          <c:showVal val="1"/>
          <c:showCatName val="0"/>
          <c:showSerName val="0"/>
          <c:showPercent val="0"/>
          <c:showBubbleSize val="0"/>
        </c:dLbls>
        <c:gapWidth val="182"/>
        <c:axId val="350488296"/>
        <c:axId val="350488688"/>
        <c:extLst>
          <c:ext xmlns:c15="http://schemas.microsoft.com/office/drawing/2012/chart" uri="{02D57815-91ED-43cb-92C2-25804820EDAC}">
            <c15:filteredBarSeries>
              <c15:ser>
                <c:idx val="1"/>
                <c:order val="1"/>
                <c:tx>
                  <c:strRef>
                    <c:extLst>
                      <c:ext uri="{02D57815-91ED-43cb-92C2-25804820EDAC}">
                        <c15:formulaRef>
                          <c15:sqref>Sheet1!$C$11</c15:sqref>
                        </c15:formulaRef>
                      </c:ext>
                    </c:extLst>
                    <c:strCache>
                      <c:ptCount val="1"/>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Gill Sans MT" panose="020B0502020104020203" pitchFamily="34" charset="0"/>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Sheet1!$A$12:$A$15</c15:sqref>
                        </c15:formulaRef>
                      </c:ext>
                    </c:extLst>
                    <c:strCache>
                      <c:ptCount val="4"/>
                      <c:pt idx="0">
                        <c:v>FYE Required (N = 109)</c:v>
                      </c:pt>
                      <c:pt idx="1">
                        <c:v>FYE Self-Selected (N = 182)</c:v>
                      </c:pt>
                      <c:pt idx="2">
                        <c:v>All FYE Participants (N = 291)</c:v>
                      </c:pt>
                      <c:pt idx="3">
                        <c:v>FYE Nonparticipants (N = 1,851)</c:v>
                      </c:pt>
                    </c:strCache>
                  </c:strRef>
                </c:cat>
                <c:val>
                  <c:numRef>
                    <c:extLst>
                      <c:ext uri="{02D57815-91ED-43cb-92C2-25804820EDAC}">
                        <c15:formulaRef>
                          <c15:sqref>Sheet1!$C$12:$C$15</c15:sqref>
                        </c15:formulaRef>
                      </c:ext>
                    </c:extLst>
                    <c:numCache>
                      <c:formatCode>General</c:formatCode>
                      <c:ptCount val="4"/>
                    </c:numCache>
                  </c:numRef>
                </c:val>
              </c15:ser>
            </c15:filteredBarSeries>
          </c:ext>
        </c:extLst>
      </c:barChart>
      <c:catAx>
        <c:axId val="350488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Gill Sans MT" panose="020B0502020104020203" pitchFamily="34" charset="0"/>
                <a:ea typeface="+mn-ea"/>
                <a:cs typeface="+mn-cs"/>
              </a:defRPr>
            </a:pPr>
            <a:endParaRPr lang="en-US"/>
          </a:p>
        </c:txPr>
        <c:crossAx val="350488688"/>
        <c:crosses val="autoZero"/>
        <c:auto val="1"/>
        <c:lblAlgn val="ctr"/>
        <c:lblOffset val="100"/>
        <c:noMultiLvlLbl val="0"/>
      </c:catAx>
      <c:valAx>
        <c:axId val="3504886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solidFill>
                <a:latin typeface="Gill Sans MT" panose="020B0502020104020203" pitchFamily="34" charset="0"/>
                <a:ea typeface="+mn-ea"/>
                <a:cs typeface="+mn-cs"/>
              </a:defRPr>
            </a:pPr>
            <a:endParaRPr lang="en-US"/>
          </a:p>
        </c:txPr>
        <c:crossAx val="350488296"/>
        <c:crosses val="autoZero"/>
        <c:crossBetween val="between"/>
      </c:valAx>
      <c:spPr>
        <a:noFill/>
        <a:ln>
          <a:noFill/>
        </a:ln>
        <a:effectLst/>
      </c:spPr>
    </c:plotArea>
    <c:plotVisOnly val="1"/>
    <c:dispBlanksAs val="gap"/>
    <c:showDLblsOverMax val="0"/>
  </c:chart>
  <c:spPr>
    <a:noFill/>
    <a:ln>
      <a:noFill/>
    </a:ln>
    <a:effectLst/>
  </c:spPr>
  <c:txPr>
    <a:bodyPr/>
    <a:lstStyle/>
    <a:p>
      <a:pPr>
        <a:defRPr sz="2000">
          <a:latin typeface="Gill Sans MT" panose="020B0502020104020203"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Gill Sans MT" panose="020B0502020104020203" pitchFamily="34" charset="0"/>
                <a:ea typeface="+mn-ea"/>
                <a:cs typeface="+mn-cs"/>
              </a:defRPr>
            </a:pPr>
            <a:r>
              <a:rPr lang="en-US" sz="2800" b="1" dirty="0"/>
              <a:t>Persistence to Second Year </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Gill Sans MT" panose="020B0502020104020203" pitchFamily="34" charset="0"/>
              <a:ea typeface="+mn-ea"/>
              <a:cs typeface="+mn-cs"/>
            </a:defRPr>
          </a:pPr>
          <a:endParaRPr lang="en-US"/>
        </a:p>
      </c:txPr>
    </c:title>
    <c:autoTitleDeleted val="0"/>
    <c:plotArea>
      <c:layout>
        <c:manualLayout>
          <c:layoutTarget val="inner"/>
          <c:xMode val="edge"/>
          <c:yMode val="edge"/>
          <c:x val="0.39427537029899201"/>
          <c:y val="0.15040880503144699"/>
          <c:w val="0.57748747315676496"/>
          <c:h val="0.71724855147823496"/>
        </c:manualLayout>
      </c:layout>
      <c:barChart>
        <c:barDir val="bar"/>
        <c:grouping val="clustered"/>
        <c:varyColors val="0"/>
        <c:ser>
          <c:idx val="0"/>
          <c:order val="0"/>
          <c:tx>
            <c:strRef>
              <c:f>Sheet1!$B$27</c:f>
              <c:strCache>
                <c:ptCount val="1"/>
                <c:pt idx="0">
                  <c:v>Persistence to Second Year </c:v>
                </c:pt>
              </c:strCache>
            </c:strRef>
          </c:tx>
          <c:spPr>
            <a:solidFill>
              <a:schemeClr val="accent1"/>
            </a:solidFill>
            <a:ln>
              <a:noFill/>
            </a:ln>
            <a:effectLst/>
          </c:spPr>
          <c:invertIfNegative val="0"/>
          <c:dPt>
            <c:idx val="0"/>
            <c:invertIfNegative val="0"/>
            <c:bubble3D val="0"/>
            <c:spPr>
              <a:solidFill>
                <a:srgbClr val="D21F36"/>
              </a:solidFill>
              <a:ln>
                <a:noFill/>
              </a:ln>
              <a:effectLst/>
            </c:spPr>
          </c:dPt>
          <c:dPt>
            <c:idx val="1"/>
            <c:invertIfNegative val="0"/>
            <c:bubble3D val="0"/>
            <c:spPr>
              <a:solidFill>
                <a:schemeClr val="accent5"/>
              </a:solidFill>
              <a:ln>
                <a:noFill/>
              </a:ln>
              <a:effectLst/>
            </c:spPr>
          </c:dPt>
          <c:dPt>
            <c:idx val="2"/>
            <c:invertIfNegative val="0"/>
            <c:bubble3D val="0"/>
            <c:spPr>
              <a:solidFill>
                <a:schemeClr val="accent3"/>
              </a:solidFill>
              <a:ln>
                <a:noFill/>
              </a:ln>
              <a:effectLst/>
            </c:spPr>
          </c:dPt>
          <c:dPt>
            <c:idx val="3"/>
            <c:invertIfNegative val="0"/>
            <c:bubble3D val="0"/>
            <c:spPr>
              <a:solidFill>
                <a:srgbClr val="FF9900"/>
              </a:solidFill>
              <a:ln>
                <a:noFill/>
              </a:ln>
              <a:effectLst/>
            </c:spPr>
          </c:dPt>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Gill Sans MT" panose="020B05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Sheet1!$A$28:$A$31</c:f>
              <c:strCache>
                <c:ptCount val="4"/>
                <c:pt idx="0">
                  <c:v>FYE Required (N = 109)</c:v>
                </c:pt>
                <c:pt idx="1">
                  <c:v>FYE Self-Selected (N = 182)</c:v>
                </c:pt>
                <c:pt idx="2">
                  <c:v>All FYE Participants (N = 291)</c:v>
                </c:pt>
                <c:pt idx="3">
                  <c:v>FYE Nonarticipants (N = 1,851)</c:v>
                </c:pt>
              </c:strCache>
            </c:strRef>
          </c:cat>
          <c:val>
            <c:numRef>
              <c:f>Sheet1!$B$28:$B$31</c:f>
              <c:numCache>
                <c:formatCode>0%</c:formatCode>
                <c:ptCount val="4"/>
                <c:pt idx="0">
                  <c:v>0.94</c:v>
                </c:pt>
                <c:pt idx="1">
                  <c:v>0.89</c:v>
                </c:pt>
                <c:pt idx="2">
                  <c:v>0.92</c:v>
                </c:pt>
                <c:pt idx="3">
                  <c:v>0.88</c:v>
                </c:pt>
              </c:numCache>
            </c:numRef>
          </c:val>
        </c:ser>
        <c:dLbls>
          <c:dLblPos val="outEnd"/>
          <c:showLegendKey val="0"/>
          <c:showVal val="1"/>
          <c:showCatName val="0"/>
          <c:showSerName val="0"/>
          <c:showPercent val="0"/>
          <c:showBubbleSize val="0"/>
        </c:dLbls>
        <c:gapWidth val="182"/>
        <c:axId val="350489472"/>
        <c:axId val="350489864"/>
        <c:extLst>
          <c:ext xmlns:c15="http://schemas.microsoft.com/office/drawing/2012/chart" uri="{02D57815-91ED-43cb-92C2-25804820EDAC}">
            <c15:filteredBarSeries>
              <c15:ser>
                <c:idx val="1"/>
                <c:order val="1"/>
                <c:tx>
                  <c:strRef>
                    <c:extLst>
                      <c:ext uri="{02D57815-91ED-43cb-92C2-25804820EDAC}">
                        <c15:formulaRef>
                          <c15:sqref>Sheet1!$C$27</c15:sqref>
                        </c15:formulaRef>
                      </c:ext>
                    </c:extLst>
                    <c:strCache>
                      <c:ptCount val="1"/>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Gill Sans MT" panose="020B0502020104020203" pitchFamily="34" charset="0"/>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Sheet1!$A$28:$A$31</c15:sqref>
                        </c15:formulaRef>
                      </c:ext>
                    </c:extLst>
                    <c:strCache>
                      <c:ptCount val="4"/>
                      <c:pt idx="0">
                        <c:v>FYE Required (N = 109)</c:v>
                      </c:pt>
                      <c:pt idx="1">
                        <c:v>FYE Self-Selected (N = 182)</c:v>
                      </c:pt>
                      <c:pt idx="2">
                        <c:v>All FYE Participants (N = 291)</c:v>
                      </c:pt>
                      <c:pt idx="3">
                        <c:v>FYE Nonarticipants (N = 1,851)</c:v>
                      </c:pt>
                    </c:strCache>
                  </c:strRef>
                </c:cat>
                <c:val>
                  <c:numRef>
                    <c:extLst>
                      <c:ext uri="{02D57815-91ED-43cb-92C2-25804820EDAC}">
                        <c15:formulaRef>
                          <c15:sqref>Sheet1!$C$28:$C$31</c15:sqref>
                        </c15:formulaRef>
                      </c:ext>
                    </c:extLst>
                    <c:numCache>
                      <c:formatCode>General</c:formatCode>
                      <c:ptCount val="4"/>
                    </c:numCache>
                  </c:numRef>
                </c:val>
              </c15:ser>
            </c15:filteredBarSeries>
            <c15:filteredBarSeries>
              <c15:ser>
                <c:idx val="2"/>
                <c:order val="2"/>
                <c:tx>
                  <c:strRef>
                    <c:extLst xmlns:c15="http://schemas.microsoft.com/office/drawing/2012/chart">
                      <c:ext xmlns:c15="http://schemas.microsoft.com/office/drawing/2012/chart" uri="{02D57815-91ED-43cb-92C2-25804820EDAC}">
                        <c15:formulaRef>
                          <c15:sqref>Sheet1!$D$27</c15:sqref>
                        </c15:formulaRef>
                      </c:ext>
                    </c:extLst>
                    <c:strCache>
                      <c:ptCount val="1"/>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Gill Sans MT" panose="020B0502020104020203" pitchFamily="34" charset="0"/>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Sheet1!$A$28:$A$31</c15:sqref>
                        </c15:formulaRef>
                      </c:ext>
                    </c:extLst>
                    <c:strCache>
                      <c:ptCount val="4"/>
                      <c:pt idx="0">
                        <c:v>FYE Required (N = 109)</c:v>
                      </c:pt>
                      <c:pt idx="1">
                        <c:v>FYE Self-Selected (N = 182)</c:v>
                      </c:pt>
                      <c:pt idx="2">
                        <c:v>All FYE Participants (N = 291)</c:v>
                      </c:pt>
                      <c:pt idx="3">
                        <c:v>FYE Nonarticipants (N = 1,851)</c:v>
                      </c:pt>
                    </c:strCache>
                  </c:strRef>
                </c:cat>
                <c:val>
                  <c:numRef>
                    <c:extLst xmlns:c15="http://schemas.microsoft.com/office/drawing/2012/chart">
                      <c:ext xmlns:c15="http://schemas.microsoft.com/office/drawing/2012/chart" uri="{02D57815-91ED-43cb-92C2-25804820EDAC}">
                        <c15:formulaRef>
                          <c15:sqref>Sheet1!$D$28:$D$31</c15:sqref>
                        </c15:formulaRef>
                      </c:ext>
                    </c:extLst>
                    <c:numCache>
                      <c:formatCode>General</c:formatCode>
                      <c:ptCount val="4"/>
                    </c:numCache>
                  </c:numRef>
                </c:val>
              </c15:ser>
            </c15:filteredBarSeries>
            <c15:filteredBarSeries>
              <c15:ser>
                <c:idx val="3"/>
                <c:order val="3"/>
                <c:tx>
                  <c:strRef>
                    <c:extLst xmlns:c15="http://schemas.microsoft.com/office/drawing/2012/chart">
                      <c:ext xmlns:c15="http://schemas.microsoft.com/office/drawing/2012/chart" uri="{02D57815-91ED-43cb-92C2-25804820EDAC}">
                        <c15:formulaRef>
                          <c15:sqref>Sheet1!$E$27</c15:sqref>
                        </c15:formulaRef>
                      </c:ext>
                    </c:extLst>
                    <c:strCache>
                      <c:ptCount val="1"/>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Gill Sans MT" panose="020B0502020104020203" pitchFamily="34" charset="0"/>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Sheet1!$A$28:$A$31</c15:sqref>
                        </c15:formulaRef>
                      </c:ext>
                    </c:extLst>
                    <c:strCache>
                      <c:ptCount val="4"/>
                      <c:pt idx="0">
                        <c:v>FYE Required (N = 109)</c:v>
                      </c:pt>
                      <c:pt idx="1">
                        <c:v>FYE Self-Selected (N = 182)</c:v>
                      </c:pt>
                      <c:pt idx="2">
                        <c:v>All FYE Participants (N = 291)</c:v>
                      </c:pt>
                      <c:pt idx="3">
                        <c:v>FYE Nonarticipants (N = 1,851)</c:v>
                      </c:pt>
                    </c:strCache>
                  </c:strRef>
                </c:cat>
                <c:val>
                  <c:numRef>
                    <c:extLst xmlns:c15="http://schemas.microsoft.com/office/drawing/2012/chart">
                      <c:ext xmlns:c15="http://schemas.microsoft.com/office/drawing/2012/chart" uri="{02D57815-91ED-43cb-92C2-25804820EDAC}">
                        <c15:formulaRef>
                          <c15:sqref>Sheet1!$E$28:$E$31</c15:sqref>
                        </c15:formulaRef>
                      </c:ext>
                    </c:extLst>
                    <c:numCache>
                      <c:formatCode>General</c:formatCode>
                      <c:ptCount val="4"/>
                    </c:numCache>
                  </c:numRef>
                </c:val>
              </c15:ser>
            </c15:filteredBarSeries>
          </c:ext>
        </c:extLst>
      </c:barChart>
      <c:catAx>
        <c:axId val="350489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Gill Sans MT" panose="020B0502020104020203" pitchFamily="34" charset="0"/>
                <a:ea typeface="+mn-ea"/>
                <a:cs typeface="+mn-cs"/>
              </a:defRPr>
            </a:pPr>
            <a:endParaRPr lang="en-US"/>
          </a:p>
        </c:txPr>
        <c:crossAx val="350489864"/>
        <c:crosses val="autoZero"/>
        <c:auto val="1"/>
        <c:lblAlgn val="ctr"/>
        <c:lblOffset val="100"/>
        <c:noMultiLvlLbl val="0"/>
      </c:catAx>
      <c:valAx>
        <c:axId val="35048986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solidFill>
                <a:latin typeface="Gill Sans MT" panose="020B0502020104020203" pitchFamily="34" charset="0"/>
                <a:ea typeface="+mn-ea"/>
                <a:cs typeface="+mn-cs"/>
              </a:defRPr>
            </a:pPr>
            <a:endParaRPr lang="en-US"/>
          </a:p>
        </c:txPr>
        <c:crossAx val="35048947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Gill Sans MT" panose="020B0502020104020203"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Gill Sans MT" panose="020B0502020104020203" pitchFamily="34" charset="0"/>
              <a:ea typeface="+mn-ea"/>
              <a:cs typeface="+mn-cs"/>
            </a:defRPr>
          </a:pPr>
          <a:endParaRPr lang="en-US"/>
        </a:p>
      </c:txPr>
    </c:title>
    <c:autoTitleDeleted val="0"/>
    <c:plotArea>
      <c:layout/>
      <c:barChart>
        <c:barDir val="bar"/>
        <c:grouping val="clustered"/>
        <c:varyColors val="0"/>
        <c:ser>
          <c:idx val="0"/>
          <c:order val="0"/>
          <c:tx>
            <c:strRef>
              <c:f>Sheet1!$B$19</c:f>
              <c:strCache>
                <c:ptCount val="1"/>
                <c:pt idx="0">
                  <c:v>Persistence to Spring </c:v>
                </c:pt>
              </c:strCache>
            </c:strRef>
          </c:tx>
          <c:spPr>
            <a:solidFill>
              <a:schemeClr val="accent1"/>
            </a:solidFill>
            <a:ln>
              <a:noFill/>
            </a:ln>
            <a:effectLst/>
          </c:spPr>
          <c:invertIfNegative val="0"/>
          <c:dPt>
            <c:idx val="0"/>
            <c:invertIfNegative val="0"/>
            <c:bubble3D val="0"/>
            <c:spPr>
              <a:solidFill>
                <a:srgbClr val="C00000"/>
              </a:solidFill>
              <a:ln>
                <a:noFill/>
              </a:ln>
              <a:effectLst/>
            </c:spPr>
          </c:dPt>
          <c:dPt>
            <c:idx val="1"/>
            <c:invertIfNegative val="0"/>
            <c:bubble3D val="0"/>
            <c:spPr>
              <a:solidFill>
                <a:srgbClr val="00B0F0"/>
              </a:solidFill>
              <a:ln>
                <a:noFill/>
              </a:ln>
              <a:effectLst/>
            </c:spPr>
          </c:dPt>
          <c:dPt>
            <c:idx val="2"/>
            <c:invertIfNegative val="0"/>
            <c:bubble3D val="0"/>
            <c:spPr>
              <a:solidFill>
                <a:schemeClr val="accent3"/>
              </a:solidFill>
              <a:ln>
                <a:noFill/>
              </a:ln>
              <a:effectLst/>
            </c:spPr>
          </c:dPt>
          <c:dPt>
            <c:idx val="3"/>
            <c:invertIfNegative val="0"/>
            <c:bubble3D val="0"/>
            <c:spPr>
              <a:solidFill>
                <a:srgbClr val="FF9900"/>
              </a:solidFill>
              <a:ln>
                <a:noFill/>
              </a:ln>
              <a:effectLst/>
            </c:spPr>
          </c:dPt>
          <c:dLbls>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Gill Sans MT" panose="020B05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Sheet1!$A$20:$A$23</c:f>
              <c:strCache>
                <c:ptCount val="4"/>
                <c:pt idx="0">
                  <c:v>FYE Required (N = 109)</c:v>
                </c:pt>
                <c:pt idx="1">
                  <c:v>FYE Self-Selected (N = 182)</c:v>
                </c:pt>
                <c:pt idx="2">
                  <c:v>All FYE Participants (N = 291)</c:v>
                </c:pt>
                <c:pt idx="3">
                  <c:v>FYE Nonparticipants (N = 1,851)</c:v>
                </c:pt>
              </c:strCache>
            </c:strRef>
          </c:cat>
          <c:val>
            <c:numRef>
              <c:f>Sheet1!$B$20:$B$23</c:f>
              <c:numCache>
                <c:formatCode>0%</c:formatCode>
                <c:ptCount val="4"/>
                <c:pt idx="0">
                  <c:v>0.92</c:v>
                </c:pt>
                <c:pt idx="1">
                  <c:v>0.95</c:v>
                </c:pt>
                <c:pt idx="2">
                  <c:v>0.94</c:v>
                </c:pt>
                <c:pt idx="3">
                  <c:v>0.9</c:v>
                </c:pt>
              </c:numCache>
            </c:numRef>
          </c:val>
        </c:ser>
        <c:dLbls>
          <c:dLblPos val="outEnd"/>
          <c:showLegendKey val="0"/>
          <c:showVal val="1"/>
          <c:showCatName val="0"/>
          <c:showSerName val="0"/>
          <c:showPercent val="0"/>
          <c:showBubbleSize val="0"/>
        </c:dLbls>
        <c:gapWidth val="182"/>
        <c:axId val="350490648"/>
        <c:axId val="500205792"/>
      </c:barChart>
      <c:catAx>
        <c:axId val="350490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Gill Sans MT" panose="020B0502020104020203" pitchFamily="34" charset="0"/>
                <a:ea typeface="+mn-ea"/>
                <a:cs typeface="+mn-cs"/>
              </a:defRPr>
            </a:pPr>
            <a:endParaRPr lang="en-US"/>
          </a:p>
        </c:txPr>
        <c:crossAx val="500205792"/>
        <c:crosses val="autoZero"/>
        <c:auto val="1"/>
        <c:lblAlgn val="ctr"/>
        <c:lblOffset val="100"/>
        <c:noMultiLvlLbl val="0"/>
      </c:catAx>
      <c:valAx>
        <c:axId val="5002057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solidFill>
                <a:latin typeface="Gill Sans MT" panose="020B0502020104020203" pitchFamily="34" charset="0"/>
                <a:ea typeface="+mn-ea"/>
                <a:cs typeface="+mn-cs"/>
              </a:defRPr>
            </a:pPr>
            <a:endParaRPr lang="en-US"/>
          </a:p>
        </c:txPr>
        <c:crossAx val="350490648"/>
        <c:crosses val="autoZero"/>
        <c:crossBetween val="between"/>
      </c:valAx>
      <c:spPr>
        <a:noFill/>
        <a:ln>
          <a:noFill/>
        </a:ln>
        <a:effectLst/>
      </c:spPr>
    </c:plotArea>
    <c:plotVisOnly val="1"/>
    <c:dispBlanksAs val="gap"/>
    <c:showDLblsOverMax val="0"/>
  </c:chart>
  <c:spPr>
    <a:noFill/>
    <a:ln>
      <a:noFill/>
    </a:ln>
    <a:effectLst/>
  </c:spPr>
  <c:txPr>
    <a:bodyPr/>
    <a:lstStyle/>
    <a:p>
      <a:pPr>
        <a:defRPr sz="2000">
          <a:latin typeface="Gill Sans MT" panose="020B0502020104020203"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Gill Sans MT" panose="020B0502020104020203" pitchFamily="34" charset="0"/>
              <a:ea typeface="+mn-ea"/>
              <a:cs typeface="+mn-cs"/>
            </a:defRPr>
          </a:pPr>
          <a:endParaRPr lang="en-US"/>
        </a:p>
      </c:txPr>
    </c:title>
    <c:autoTitleDeleted val="0"/>
    <c:plotArea>
      <c:layout/>
      <c:barChart>
        <c:barDir val="bar"/>
        <c:grouping val="clustered"/>
        <c:varyColors val="0"/>
        <c:ser>
          <c:idx val="0"/>
          <c:order val="0"/>
          <c:tx>
            <c:strRef>
              <c:f>Sheet1!$B$3</c:f>
              <c:strCache>
                <c:ptCount val="1"/>
                <c:pt idx="0">
                  <c:v>On First-Term Academic Probation </c:v>
                </c:pt>
              </c:strCache>
            </c:strRef>
          </c:tx>
          <c:spPr>
            <a:solidFill>
              <a:schemeClr val="accent1"/>
            </a:solidFill>
            <a:ln>
              <a:noFill/>
            </a:ln>
            <a:effectLst/>
          </c:spPr>
          <c:invertIfNegative val="0"/>
          <c:dPt>
            <c:idx val="0"/>
            <c:invertIfNegative val="0"/>
            <c:bubble3D val="0"/>
            <c:spPr>
              <a:solidFill>
                <a:srgbClr val="C00000"/>
              </a:solidFill>
              <a:ln>
                <a:noFill/>
              </a:ln>
              <a:effectLst/>
            </c:spPr>
          </c:dPt>
          <c:dPt>
            <c:idx val="1"/>
            <c:invertIfNegative val="0"/>
            <c:bubble3D val="0"/>
            <c:spPr>
              <a:solidFill>
                <a:schemeClr val="accent5"/>
              </a:solidFill>
              <a:ln>
                <a:noFill/>
              </a:ln>
              <a:effectLst/>
            </c:spPr>
          </c:dPt>
          <c:dPt>
            <c:idx val="2"/>
            <c:invertIfNegative val="0"/>
            <c:bubble3D val="0"/>
            <c:spPr>
              <a:solidFill>
                <a:schemeClr val="accent3"/>
              </a:solidFill>
              <a:ln>
                <a:noFill/>
              </a:ln>
              <a:effectLst/>
            </c:spPr>
          </c:dPt>
          <c:dPt>
            <c:idx val="3"/>
            <c:invertIfNegative val="0"/>
            <c:bubble3D val="0"/>
            <c:spPr>
              <a:solidFill>
                <a:schemeClr val="accent6"/>
              </a:solidFill>
              <a:ln>
                <a:solidFill>
                  <a:schemeClr val="accent6"/>
                </a:solidFill>
              </a:ln>
              <a:effectLst/>
            </c:spPr>
          </c:dPt>
          <c:dLbls>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Gill Sans MT" panose="020B05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Sheet1!$A$4:$A$7</c:f>
              <c:strCache>
                <c:ptCount val="4"/>
                <c:pt idx="0">
                  <c:v>FYE Required (N = 109)</c:v>
                </c:pt>
                <c:pt idx="1">
                  <c:v>FYE Self-Selected (N = 182)</c:v>
                </c:pt>
                <c:pt idx="2">
                  <c:v>All FYE Participants (N = 291)</c:v>
                </c:pt>
                <c:pt idx="3">
                  <c:v>FYE Nonparticipants (N = 1,851)</c:v>
                </c:pt>
              </c:strCache>
            </c:strRef>
          </c:cat>
          <c:val>
            <c:numRef>
              <c:f>Sheet1!$B$4:$B$7</c:f>
              <c:numCache>
                <c:formatCode>0%</c:formatCode>
                <c:ptCount val="4"/>
                <c:pt idx="0">
                  <c:v>0.14000000000000001</c:v>
                </c:pt>
                <c:pt idx="1">
                  <c:v>0.1</c:v>
                </c:pt>
                <c:pt idx="2">
                  <c:v>0.11</c:v>
                </c:pt>
                <c:pt idx="3">
                  <c:v>0.23</c:v>
                </c:pt>
              </c:numCache>
            </c:numRef>
          </c:val>
        </c:ser>
        <c:dLbls>
          <c:dLblPos val="outEnd"/>
          <c:showLegendKey val="0"/>
          <c:showVal val="1"/>
          <c:showCatName val="0"/>
          <c:showSerName val="0"/>
          <c:showPercent val="0"/>
          <c:showBubbleSize val="0"/>
        </c:dLbls>
        <c:gapWidth val="182"/>
        <c:axId val="500206576"/>
        <c:axId val="500206968"/>
        <c:extLst>
          <c:ext xmlns:c15="http://schemas.microsoft.com/office/drawing/2012/chart" uri="{02D57815-91ED-43cb-92C2-25804820EDAC}">
            <c15:filteredBarSeries>
              <c15:ser>
                <c:idx val="1"/>
                <c:order val="1"/>
                <c:tx>
                  <c:strRef>
                    <c:extLst>
                      <c:ext uri="{02D57815-91ED-43cb-92C2-25804820EDAC}">
                        <c15:formulaRef>
                          <c15:sqref>Sheet1!$C$3</c15:sqref>
                        </c15:formulaRef>
                      </c:ext>
                    </c:extLst>
                    <c:strCache>
                      <c:ptCount val="1"/>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Gill Sans MT" panose="020B0502020104020203" pitchFamily="34" charset="0"/>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Sheet1!$A$4:$A$7</c15:sqref>
                        </c15:formulaRef>
                      </c:ext>
                    </c:extLst>
                    <c:strCache>
                      <c:ptCount val="4"/>
                      <c:pt idx="0">
                        <c:v>FYE Required (N = 109)</c:v>
                      </c:pt>
                      <c:pt idx="1">
                        <c:v>FYE Self-Selected (N = 182)</c:v>
                      </c:pt>
                      <c:pt idx="2">
                        <c:v>All FYE Participants (N = 291)</c:v>
                      </c:pt>
                      <c:pt idx="3">
                        <c:v>FYE Nonparticipants (N = 1,851)</c:v>
                      </c:pt>
                    </c:strCache>
                  </c:strRef>
                </c:cat>
                <c:val>
                  <c:numRef>
                    <c:extLst>
                      <c:ext uri="{02D57815-91ED-43cb-92C2-25804820EDAC}">
                        <c15:formulaRef>
                          <c15:sqref>Sheet1!$C$4:$C$7</c15:sqref>
                        </c15:formulaRef>
                      </c:ext>
                    </c:extLst>
                    <c:numCache>
                      <c:formatCode>General</c:formatCode>
                      <c:ptCount val="4"/>
                    </c:numCache>
                  </c:numRef>
                </c:val>
              </c15:ser>
            </c15:filteredBarSeries>
            <c15:filteredBarSeries>
              <c15:ser>
                <c:idx val="2"/>
                <c:order val="2"/>
                <c:tx>
                  <c:strRef>
                    <c:extLst xmlns:c15="http://schemas.microsoft.com/office/drawing/2012/chart">
                      <c:ext xmlns:c15="http://schemas.microsoft.com/office/drawing/2012/chart" uri="{02D57815-91ED-43cb-92C2-25804820EDAC}">
                        <c15:formulaRef>
                          <c15:sqref>Sheet1!$D$3</c15:sqref>
                        </c15:formulaRef>
                      </c:ext>
                    </c:extLst>
                    <c:strCache>
                      <c:ptCount val="1"/>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Gill Sans MT" panose="020B0502020104020203" pitchFamily="34" charset="0"/>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Sheet1!$A$4:$A$7</c15:sqref>
                        </c15:formulaRef>
                      </c:ext>
                    </c:extLst>
                    <c:strCache>
                      <c:ptCount val="4"/>
                      <c:pt idx="0">
                        <c:v>FYE Required (N = 109)</c:v>
                      </c:pt>
                      <c:pt idx="1">
                        <c:v>FYE Self-Selected (N = 182)</c:v>
                      </c:pt>
                      <c:pt idx="2">
                        <c:v>All FYE Participants (N = 291)</c:v>
                      </c:pt>
                      <c:pt idx="3">
                        <c:v>FYE Nonparticipants (N = 1,851)</c:v>
                      </c:pt>
                    </c:strCache>
                  </c:strRef>
                </c:cat>
                <c:val>
                  <c:numRef>
                    <c:extLst xmlns:c15="http://schemas.microsoft.com/office/drawing/2012/chart">
                      <c:ext xmlns:c15="http://schemas.microsoft.com/office/drawing/2012/chart" uri="{02D57815-91ED-43cb-92C2-25804820EDAC}">
                        <c15:formulaRef>
                          <c15:sqref>Sheet1!$D$4:$D$7</c15:sqref>
                        </c15:formulaRef>
                      </c:ext>
                    </c:extLst>
                    <c:numCache>
                      <c:formatCode>General</c:formatCode>
                      <c:ptCount val="4"/>
                    </c:numCache>
                  </c:numRef>
                </c:val>
              </c15:ser>
            </c15:filteredBarSeries>
            <c15:filteredBarSeries>
              <c15:ser>
                <c:idx val="3"/>
                <c:order val="3"/>
                <c:tx>
                  <c:strRef>
                    <c:extLst xmlns:c15="http://schemas.microsoft.com/office/drawing/2012/chart">
                      <c:ext xmlns:c15="http://schemas.microsoft.com/office/drawing/2012/chart" uri="{02D57815-91ED-43cb-92C2-25804820EDAC}">
                        <c15:formulaRef>
                          <c15:sqref>Sheet1!$E$3</c15:sqref>
                        </c15:formulaRef>
                      </c:ext>
                    </c:extLst>
                    <c:strCache>
                      <c:ptCount val="1"/>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Gill Sans MT" panose="020B0502020104020203" pitchFamily="34" charset="0"/>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Sheet1!$A$4:$A$7</c15:sqref>
                        </c15:formulaRef>
                      </c:ext>
                    </c:extLst>
                    <c:strCache>
                      <c:ptCount val="4"/>
                      <c:pt idx="0">
                        <c:v>FYE Required (N = 109)</c:v>
                      </c:pt>
                      <c:pt idx="1">
                        <c:v>FYE Self-Selected (N = 182)</c:v>
                      </c:pt>
                      <c:pt idx="2">
                        <c:v>All FYE Participants (N = 291)</c:v>
                      </c:pt>
                      <c:pt idx="3">
                        <c:v>FYE Nonparticipants (N = 1,851)</c:v>
                      </c:pt>
                    </c:strCache>
                  </c:strRef>
                </c:cat>
                <c:val>
                  <c:numRef>
                    <c:extLst xmlns:c15="http://schemas.microsoft.com/office/drawing/2012/chart">
                      <c:ext xmlns:c15="http://schemas.microsoft.com/office/drawing/2012/chart" uri="{02D57815-91ED-43cb-92C2-25804820EDAC}">
                        <c15:formulaRef>
                          <c15:sqref>Sheet1!$E$4:$E$7</c15:sqref>
                        </c15:formulaRef>
                      </c:ext>
                    </c:extLst>
                    <c:numCache>
                      <c:formatCode>General</c:formatCode>
                      <c:ptCount val="4"/>
                    </c:numCache>
                  </c:numRef>
                </c:val>
              </c15:ser>
            </c15:filteredBarSeries>
          </c:ext>
        </c:extLst>
      </c:barChart>
      <c:catAx>
        <c:axId val="5002065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effectLst/>
                <a:latin typeface="Gill Sans MT" panose="020B0502020104020203" pitchFamily="34" charset="0"/>
                <a:ea typeface="+mn-ea"/>
                <a:cs typeface="+mn-cs"/>
              </a:defRPr>
            </a:pPr>
            <a:endParaRPr lang="en-US"/>
          </a:p>
        </c:txPr>
        <c:crossAx val="500206968"/>
        <c:crosses val="autoZero"/>
        <c:auto val="1"/>
        <c:lblAlgn val="ctr"/>
        <c:lblOffset val="100"/>
        <c:noMultiLvlLbl val="0"/>
      </c:catAx>
      <c:valAx>
        <c:axId val="500206968"/>
        <c:scaling>
          <c:orientation val="minMax"/>
        </c:scaling>
        <c:delete val="0"/>
        <c:axPos val="b"/>
        <c:majorGridlines>
          <c:spPr>
            <a:ln w="12700"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solidFill>
                <a:latin typeface="Gill Sans MT" panose="020B0502020104020203" pitchFamily="34" charset="0"/>
                <a:ea typeface="+mn-ea"/>
                <a:cs typeface="+mn-cs"/>
              </a:defRPr>
            </a:pPr>
            <a:endParaRPr lang="en-US"/>
          </a:p>
        </c:txPr>
        <c:crossAx val="500206576"/>
        <c:crosses val="autoZero"/>
        <c:crossBetween val="between"/>
      </c:valAx>
      <c:spPr>
        <a:noFill/>
        <a:ln>
          <a:noFill/>
        </a:ln>
        <a:effectLst/>
      </c:spPr>
    </c:plotArea>
    <c:plotVisOnly val="1"/>
    <c:dispBlanksAs val="gap"/>
    <c:showDLblsOverMax val="0"/>
  </c:chart>
  <c:spPr>
    <a:noFill/>
    <a:ln>
      <a:noFill/>
    </a:ln>
    <a:effectLst/>
  </c:spPr>
  <c:txPr>
    <a:bodyPr/>
    <a:lstStyle/>
    <a:p>
      <a:pPr>
        <a:defRPr sz="2000">
          <a:latin typeface="Gill Sans MT" panose="020B0502020104020203"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0C15F2-867E-854A-8CB2-069B995F3558}" type="datetimeFigureOut">
              <a:rPr lang="en-US" smtClean="0"/>
              <a:t>9/29/2016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18C919-30B6-474B-89D7-846371BFA7A9}" type="slidenum">
              <a:rPr lang="en-US" smtClean="0"/>
              <a:t>‹#›</a:t>
            </a:fld>
            <a:endParaRPr lang="en-US"/>
          </a:p>
        </p:txBody>
      </p:sp>
    </p:spTree>
    <p:extLst>
      <p:ext uri="{BB962C8B-B14F-4D97-AF65-F5344CB8AC3E}">
        <p14:creationId xmlns:p14="http://schemas.microsoft.com/office/powerpoint/2010/main" val="1761505759"/>
      </p:ext>
    </p:extLst>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mn-lt"/>
        <a:ea typeface="+mn-ea"/>
        <a:cs typeface="+mn-cs"/>
      </a:defRPr>
    </a:lvl1pPr>
    <a:lvl2pPr marL="548640" algn="l" defTabSz="1097280" rtl="0" eaLnBrk="1" latinLnBrk="0" hangingPunct="1">
      <a:defRPr sz="1440" kern="1200">
        <a:solidFill>
          <a:schemeClr val="tx1"/>
        </a:solidFill>
        <a:latin typeface="+mn-lt"/>
        <a:ea typeface="+mn-ea"/>
        <a:cs typeface="+mn-cs"/>
      </a:defRPr>
    </a:lvl2pPr>
    <a:lvl3pPr marL="1097280" algn="l" defTabSz="1097280" rtl="0" eaLnBrk="1" latinLnBrk="0" hangingPunct="1">
      <a:defRPr sz="1440" kern="1200">
        <a:solidFill>
          <a:schemeClr val="tx1"/>
        </a:solidFill>
        <a:latin typeface="+mn-lt"/>
        <a:ea typeface="+mn-ea"/>
        <a:cs typeface="+mn-cs"/>
      </a:defRPr>
    </a:lvl3pPr>
    <a:lvl4pPr marL="1645920" algn="l" defTabSz="1097280" rtl="0" eaLnBrk="1" latinLnBrk="0" hangingPunct="1">
      <a:defRPr sz="1440" kern="1200">
        <a:solidFill>
          <a:schemeClr val="tx1"/>
        </a:solidFill>
        <a:latin typeface="+mn-lt"/>
        <a:ea typeface="+mn-ea"/>
        <a:cs typeface="+mn-cs"/>
      </a:defRPr>
    </a:lvl4pPr>
    <a:lvl5pPr marL="2194560" algn="l" defTabSz="1097280" rtl="0" eaLnBrk="1" latinLnBrk="0" hangingPunct="1">
      <a:defRPr sz="144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3</a:t>
            </a:fld>
            <a:endParaRPr lang="en-US"/>
          </a:p>
        </p:txBody>
      </p:sp>
    </p:spTree>
    <p:extLst>
      <p:ext uri="{BB962C8B-B14F-4D97-AF65-F5344CB8AC3E}">
        <p14:creationId xmlns:p14="http://schemas.microsoft.com/office/powerpoint/2010/main" val="234894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13</a:t>
            </a:fld>
            <a:endParaRPr lang="en-US"/>
          </a:p>
        </p:txBody>
      </p:sp>
    </p:spTree>
    <p:extLst>
      <p:ext uri="{BB962C8B-B14F-4D97-AF65-F5344CB8AC3E}">
        <p14:creationId xmlns:p14="http://schemas.microsoft.com/office/powerpoint/2010/main" val="2129396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14</a:t>
            </a:fld>
            <a:endParaRPr lang="en-US"/>
          </a:p>
        </p:txBody>
      </p:sp>
    </p:spTree>
    <p:extLst>
      <p:ext uri="{BB962C8B-B14F-4D97-AF65-F5344CB8AC3E}">
        <p14:creationId xmlns:p14="http://schemas.microsoft.com/office/powerpoint/2010/main" val="983382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EAB386-9A16-4ACA-9020-60DC40CF7230}" type="slidenum">
              <a:rPr lang="en-US" smtClean="0"/>
              <a:t>15</a:t>
            </a:fld>
            <a:endParaRPr lang="en-US"/>
          </a:p>
        </p:txBody>
      </p:sp>
    </p:spTree>
    <p:extLst>
      <p:ext uri="{BB962C8B-B14F-4D97-AF65-F5344CB8AC3E}">
        <p14:creationId xmlns:p14="http://schemas.microsoft.com/office/powerpoint/2010/main" val="1132695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EAB386-9A16-4ACA-9020-60DC40CF7230}" type="slidenum">
              <a:rPr lang="en-US" smtClean="0"/>
              <a:t>16</a:t>
            </a:fld>
            <a:endParaRPr lang="en-US"/>
          </a:p>
        </p:txBody>
      </p:sp>
    </p:spTree>
    <p:extLst>
      <p:ext uri="{BB962C8B-B14F-4D97-AF65-F5344CB8AC3E}">
        <p14:creationId xmlns:p14="http://schemas.microsoft.com/office/powerpoint/2010/main" val="1143602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EAB386-9A16-4ACA-9020-60DC40CF7230}" type="slidenum">
              <a:rPr lang="en-US" smtClean="0"/>
              <a:t>17</a:t>
            </a:fld>
            <a:endParaRPr lang="en-US"/>
          </a:p>
        </p:txBody>
      </p:sp>
    </p:spTree>
    <p:extLst>
      <p:ext uri="{BB962C8B-B14F-4D97-AF65-F5344CB8AC3E}">
        <p14:creationId xmlns:p14="http://schemas.microsoft.com/office/powerpoint/2010/main" val="1082749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18</a:t>
            </a:fld>
            <a:endParaRPr lang="en-US"/>
          </a:p>
        </p:txBody>
      </p:sp>
    </p:spTree>
    <p:extLst>
      <p:ext uri="{BB962C8B-B14F-4D97-AF65-F5344CB8AC3E}">
        <p14:creationId xmlns:p14="http://schemas.microsoft.com/office/powerpoint/2010/main" val="1803033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19</a:t>
            </a:fld>
            <a:endParaRPr lang="en-US"/>
          </a:p>
        </p:txBody>
      </p:sp>
    </p:spTree>
    <p:extLst>
      <p:ext uri="{BB962C8B-B14F-4D97-AF65-F5344CB8AC3E}">
        <p14:creationId xmlns:p14="http://schemas.microsoft.com/office/powerpoint/2010/main" val="497980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20</a:t>
            </a:fld>
            <a:endParaRPr lang="en-US"/>
          </a:p>
        </p:txBody>
      </p:sp>
    </p:spTree>
    <p:extLst>
      <p:ext uri="{BB962C8B-B14F-4D97-AF65-F5344CB8AC3E}">
        <p14:creationId xmlns:p14="http://schemas.microsoft.com/office/powerpoint/2010/main" val="978928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21</a:t>
            </a:fld>
            <a:endParaRPr lang="en-US"/>
          </a:p>
        </p:txBody>
      </p:sp>
    </p:spTree>
    <p:extLst>
      <p:ext uri="{BB962C8B-B14F-4D97-AF65-F5344CB8AC3E}">
        <p14:creationId xmlns:p14="http://schemas.microsoft.com/office/powerpoint/2010/main" val="887345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22</a:t>
            </a:fld>
            <a:endParaRPr lang="en-US"/>
          </a:p>
        </p:txBody>
      </p:sp>
    </p:spTree>
    <p:extLst>
      <p:ext uri="{BB962C8B-B14F-4D97-AF65-F5344CB8AC3E}">
        <p14:creationId xmlns:p14="http://schemas.microsoft.com/office/powerpoint/2010/main" val="590362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4</a:t>
            </a:fld>
            <a:endParaRPr lang="en-US"/>
          </a:p>
        </p:txBody>
      </p:sp>
    </p:spTree>
    <p:extLst>
      <p:ext uri="{BB962C8B-B14F-4D97-AF65-F5344CB8AC3E}">
        <p14:creationId xmlns:p14="http://schemas.microsoft.com/office/powerpoint/2010/main" val="18460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23</a:t>
            </a:fld>
            <a:endParaRPr lang="en-US"/>
          </a:p>
        </p:txBody>
      </p:sp>
    </p:spTree>
    <p:extLst>
      <p:ext uri="{BB962C8B-B14F-4D97-AF65-F5344CB8AC3E}">
        <p14:creationId xmlns:p14="http://schemas.microsoft.com/office/powerpoint/2010/main" val="197184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6</a:t>
            </a:fld>
            <a:endParaRPr lang="en-US"/>
          </a:p>
        </p:txBody>
      </p:sp>
    </p:spTree>
    <p:extLst>
      <p:ext uri="{BB962C8B-B14F-4D97-AF65-F5344CB8AC3E}">
        <p14:creationId xmlns:p14="http://schemas.microsoft.com/office/powerpoint/2010/main" val="883001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7</a:t>
            </a:fld>
            <a:endParaRPr lang="en-US"/>
          </a:p>
        </p:txBody>
      </p:sp>
    </p:spTree>
    <p:extLst>
      <p:ext uri="{BB962C8B-B14F-4D97-AF65-F5344CB8AC3E}">
        <p14:creationId xmlns:p14="http://schemas.microsoft.com/office/powerpoint/2010/main" val="1048534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8</a:t>
            </a:fld>
            <a:endParaRPr lang="en-US"/>
          </a:p>
        </p:txBody>
      </p:sp>
    </p:spTree>
    <p:extLst>
      <p:ext uri="{BB962C8B-B14F-4D97-AF65-F5344CB8AC3E}">
        <p14:creationId xmlns:p14="http://schemas.microsoft.com/office/powerpoint/2010/main" val="514475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9</a:t>
            </a:fld>
            <a:endParaRPr lang="en-US"/>
          </a:p>
        </p:txBody>
      </p:sp>
    </p:spTree>
    <p:extLst>
      <p:ext uri="{BB962C8B-B14F-4D97-AF65-F5344CB8AC3E}">
        <p14:creationId xmlns:p14="http://schemas.microsoft.com/office/powerpoint/2010/main" val="210325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10</a:t>
            </a:fld>
            <a:endParaRPr lang="en-US"/>
          </a:p>
        </p:txBody>
      </p:sp>
    </p:spTree>
    <p:extLst>
      <p:ext uri="{BB962C8B-B14F-4D97-AF65-F5344CB8AC3E}">
        <p14:creationId xmlns:p14="http://schemas.microsoft.com/office/powerpoint/2010/main" val="121433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11</a:t>
            </a:fld>
            <a:endParaRPr lang="en-US"/>
          </a:p>
        </p:txBody>
      </p:sp>
    </p:spTree>
    <p:extLst>
      <p:ext uri="{BB962C8B-B14F-4D97-AF65-F5344CB8AC3E}">
        <p14:creationId xmlns:p14="http://schemas.microsoft.com/office/powerpoint/2010/main" val="184574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12</a:t>
            </a:fld>
            <a:endParaRPr lang="en-US"/>
          </a:p>
        </p:txBody>
      </p:sp>
    </p:spTree>
    <p:extLst>
      <p:ext uri="{BB962C8B-B14F-4D97-AF65-F5344CB8AC3E}">
        <p14:creationId xmlns:p14="http://schemas.microsoft.com/office/powerpoint/2010/main" val="7908983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94354" cy="6521824"/>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640" y="345440"/>
            <a:ext cx="4400550" cy="558800"/>
          </a:xfrm>
          <a:prstGeom prst="rect">
            <a:avLst/>
          </a:prstGeom>
        </p:spPr>
      </p:pic>
    </p:spTree>
    <p:extLst>
      <p:ext uri="{BB962C8B-B14F-4D97-AF65-F5344CB8AC3E}">
        <p14:creationId xmlns:p14="http://schemas.microsoft.com/office/powerpoint/2010/main" val="1591928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05840" y="438150"/>
            <a:ext cx="12618720" cy="1590676"/>
          </a:xfrm>
          <a:prstGeom prst="rect">
            <a:avLst/>
          </a:prstGeo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05840" y="2190750"/>
            <a:ext cx="12618720" cy="522160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05840" y="7627621"/>
            <a:ext cx="3291840" cy="438150"/>
          </a:xfrm>
          <a:prstGeom prst="rect">
            <a:avLst/>
          </a:prstGeom>
        </p:spPr>
        <p:txBody>
          <a:bodyPr/>
          <a:lstStyle/>
          <a:p>
            <a:fld id="{9F7C858A-4C65-F742-A6FB-826C3EF648B3}" type="datetimeFigureOut">
              <a:rPr lang="en-US" smtClean="0"/>
              <a:t>9/29/2016</a:t>
            </a:fld>
            <a:endParaRPr lang="en-US"/>
          </a:p>
        </p:txBody>
      </p:sp>
      <p:sp>
        <p:nvSpPr>
          <p:cNvPr id="5" name="Footer Placeholder 4"/>
          <p:cNvSpPr>
            <a:spLocks noGrp="1"/>
          </p:cNvSpPr>
          <p:nvPr>
            <p:ph type="ftr" sz="quarter" idx="11"/>
          </p:nvPr>
        </p:nvSpPr>
        <p:spPr>
          <a:xfrm>
            <a:off x="4846320" y="7627621"/>
            <a:ext cx="4937760" cy="438150"/>
          </a:xfrm>
          <a:prstGeom prst="rect">
            <a:avLst/>
          </a:prstGeom>
        </p:spPr>
        <p:txBody>
          <a:bodyPr/>
          <a:lstStyle/>
          <a:p>
            <a:endParaRPr lang="en-US"/>
          </a:p>
        </p:txBody>
      </p:sp>
      <p:sp>
        <p:nvSpPr>
          <p:cNvPr id="6" name="Slide Number Placeholder 5"/>
          <p:cNvSpPr>
            <a:spLocks noGrp="1"/>
          </p:cNvSpPr>
          <p:nvPr>
            <p:ph type="sldNum" sz="quarter" idx="12"/>
          </p:nvPr>
        </p:nvSpPr>
        <p:spPr>
          <a:xfrm>
            <a:off x="10332720" y="7627621"/>
            <a:ext cx="3291840" cy="438150"/>
          </a:xfrm>
          <a:prstGeom prst="rect">
            <a:avLst/>
          </a:prstGeom>
        </p:spPr>
        <p:txBody>
          <a:bodyPr/>
          <a:lstStyle/>
          <a:p>
            <a:fld id="{D4D94DC2-054E-024E-87DE-C1F9268FCD8E}" type="slidenum">
              <a:rPr lang="en-US" smtClean="0"/>
              <a:t>‹#›</a:t>
            </a:fld>
            <a:endParaRPr lang="en-US"/>
          </a:p>
        </p:txBody>
      </p:sp>
    </p:spTree>
    <p:extLst>
      <p:ext uri="{BB962C8B-B14F-4D97-AF65-F5344CB8AC3E}">
        <p14:creationId xmlns:p14="http://schemas.microsoft.com/office/powerpoint/2010/main" val="1466860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a:prstGeom prst="rect">
            <a:avLst/>
          </a:prstGeo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05840" y="438150"/>
            <a:ext cx="9281160" cy="697420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05840" y="7627621"/>
            <a:ext cx="3291840" cy="438150"/>
          </a:xfrm>
          <a:prstGeom prst="rect">
            <a:avLst/>
          </a:prstGeom>
        </p:spPr>
        <p:txBody>
          <a:bodyPr/>
          <a:lstStyle/>
          <a:p>
            <a:fld id="{9F7C858A-4C65-F742-A6FB-826C3EF648B3}" type="datetimeFigureOut">
              <a:rPr lang="en-US" smtClean="0"/>
              <a:t>9/29/2016</a:t>
            </a:fld>
            <a:endParaRPr lang="en-US"/>
          </a:p>
        </p:txBody>
      </p:sp>
      <p:sp>
        <p:nvSpPr>
          <p:cNvPr id="5" name="Footer Placeholder 4"/>
          <p:cNvSpPr>
            <a:spLocks noGrp="1"/>
          </p:cNvSpPr>
          <p:nvPr>
            <p:ph type="ftr" sz="quarter" idx="11"/>
          </p:nvPr>
        </p:nvSpPr>
        <p:spPr>
          <a:xfrm>
            <a:off x="4846320" y="7627621"/>
            <a:ext cx="4937760" cy="438150"/>
          </a:xfrm>
          <a:prstGeom prst="rect">
            <a:avLst/>
          </a:prstGeom>
        </p:spPr>
        <p:txBody>
          <a:bodyPr/>
          <a:lstStyle/>
          <a:p>
            <a:endParaRPr lang="en-US"/>
          </a:p>
        </p:txBody>
      </p:sp>
      <p:sp>
        <p:nvSpPr>
          <p:cNvPr id="6" name="Slide Number Placeholder 5"/>
          <p:cNvSpPr>
            <a:spLocks noGrp="1"/>
          </p:cNvSpPr>
          <p:nvPr>
            <p:ph type="sldNum" sz="quarter" idx="12"/>
          </p:nvPr>
        </p:nvSpPr>
        <p:spPr>
          <a:xfrm>
            <a:off x="10332720" y="7627621"/>
            <a:ext cx="3291840" cy="438150"/>
          </a:xfrm>
          <a:prstGeom prst="rect">
            <a:avLst/>
          </a:prstGeom>
        </p:spPr>
        <p:txBody>
          <a:bodyPr/>
          <a:lstStyle/>
          <a:p>
            <a:fld id="{D4D94DC2-054E-024E-87DE-C1F9268FCD8E}" type="slidenum">
              <a:rPr lang="en-US" smtClean="0"/>
              <a:t>‹#›</a:t>
            </a:fld>
            <a:endParaRPr lang="en-US"/>
          </a:p>
        </p:txBody>
      </p:sp>
    </p:spTree>
    <p:extLst>
      <p:ext uri="{BB962C8B-B14F-4D97-AF65-F5344CB8AC3E}">
        <p14:creationId xmlns:p14="http://schemas.microsoft.com/office/powerpoint/2010/main" val="419517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731520" y="1920242"/>
            <a:ext cx="13167360" cy="543115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731520" y="7627622"/>
            <a:ext cx="3413760" cy="438150"/>
          </a:xfrm>
          <a:prstGeom prst="rect">
            <a:avLst/>
          </a:prstGeom>
        </p:spPr>
        <p:txBody>
          <a:bodyPr/>
          <a:lstStyle/>
          <a:p>
            <a:fld id="{35D15E49-6805-4A32-88C7-8CB19ECF07A6}" type="datetimeFigureOut">
              <a:rPr lang="en-US" smtClean="0"/>
              <a:t>9/29/2016</a:t>
            </a:fld>
            <a:endParaRPr lang="en-US"/>
          </a:p>
        </p:txBody>
      </p:sp>
      <p:sp>
        <p:nvSpPr>
          <p:cNvPr id="5" name="Footer Placeholder 4"/>
          <p:cNvSpPr>
            <a:spLocks noGrp="1"/>
          </p:cNvSpPr>
          <p:nvPr>
            <p:ph type="ftr" sz="quarter" idx="11"/>
          </p:nvPr>
        </p:nvSpPr>
        <p:spPr>
          <a:xfrm>
            <a:off x="4998720" y="7627622"/>
            <a:ext cx="4632960" cy="438150"/>
          </a:xfrm>
          <a:prstGeom prst="rect">
            <a:avLst/>
          </a:prstGeom>
        </p:spPr>
        <p:txBody>
          <a:bodyPr/>
          <a:lstStyle/>
          <a:p>
            <a:endParaRPr lang="en-US"/>
          </a:p>
        </p:txBody>
      </p:sp>
      <p:sp>
        <p:nvSpPr>
          <p:cNvPr id="6" name="Slide Number Placeholder 5"/>
          <p:cNvSpPr>
            <a:spLocks noGrp="1"/>
          </p:cNvSpPr>
          <p:nvPr>
            <p:ph type="sldNum" sz="quarter" idx="12"/>
          </p:nvPr>
        </p:nvSpPr>
        <p:spPr>
          <a:xfrm>
            <a:off x="10485120" y="7627622"/>
            <a:ext cx="3413760" cy="438150"/>
          </a:xfrm>
          <a:prstGeom prst="rect">
            <a:avLst/>
          </a:prstGeom>
        </p:spPr>
        <p:txBody>
          <a:bodyPr/>
          <a:lstStyle/>
          <a:p>
            <a:fld id="{3D7CE9CE-13D4-49E7-8ABE-BA6C4A327106}" type="slidenum">
              <a:rPr lang="en-US" smtClean="0"/>
              <a:t>‹#›</a:t>
            </a:fld>
            <a:endParaRPr lang="en-US"/>
          </a:p>
        </p:txBody>
      </p:sp>
    </p:spTree>
    <p:extLst>
      <p:ext uri="{BB962C8B-B14F-4D97-AF65-F5344CB8AC3E}">
        <p14:creationId xmlns:p14="http://schemas.microsoft.com/office/powerpoint/2010/main" val="1404130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594354" cy="6521824"/>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640" y="345440"/>
            <a:ext cx="4400550" cy="558800"/>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79039" y="2924654"/>
            <a:ext cx="4115435" cy="1294590"/>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79039" y="4525122"/>
            <a:ext cx="4115438" cy="248583"/>
          </a:xfrm>
          <a:prstGeom prst="rect">
            <a:avLst/>
          </a:prstGeom>
        </p:spPr>
      </p:pic>
    </p:spTree>
    <p:extLst>
      <p:ext uri="{BB962C8B-B14F-4D97-AF65-F5344CB8AC3E}">
        <p14:creationId xmlns:p14="http://schemas.microsoft.com/office/powerpoint/2010/main" val="50129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1640" y="345440"/>
            <a:ext cx="4400550" cy="5588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53852" y="7711807"/>
            <a:ext cx="3037216" cy="183456"/>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88125" y="7194175"/>
            <a:ext cx="2228720" cy="701087"/>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388730" y="7670055"/>
            <a:ext cx="1936802" cy="324110"/>
          </a:xfrm>
          <a:prstGeom prst="rect">
            <a:avLst/>
          </a:prstGeom>
        </p:spPr>
      </p:pic>
    </p:spTree>
    <p:extLst>
      <p:ext uri="{BB962C8B-B14F-4D97-AF65-F5344CB8AC3E}">
        <p14:creationId xmlns:p14="http://schemas.microsoft.com/office/powerpoint/2010/main" val="719152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5840" y="438150"/>
            <a:ext cx="12618720" cy="1590676"/>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05840" y="2190750"/>
            <a:ext cx="6217920" cy="522160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406640" y="2190750"/>
            <a:ext cx="6217920" cy="522160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05840" y="7627621"/>
            <a:ext cx="3291840" cy="438150"/>
          </a:xfrm>
          <a:prstGeom prst="rect">
            <a:avLst/>
          </a:prstGeom>
        </p:spPr>
        <p:txBody>
          <a:bodyPr/>
          <a:lstStyle/>
          <a:p>
            <a:fld id="{9F7C858A-4C65-F742-A6FB-826C3EF648B3}" type="datetimeFigureOut">
              <a:rPr lang="en-US" smtClean="0"/>
              <a:t>9/29/2016</a:t>
            </a:fld>
            <a:endParaRPr lang="en-US"/>
          </a:p>
        </p:txBody>
      </p:sp>
      <p:sp>
        <p:nvSpPr>
          <p:cNvPr id="6" name="Footer Placeholder 5"/>
          <p:cNvSpPr>
            <a:spLocks noGrp="1"/>
          </p:cNvSpPr>
          <p:nvPr>
            <p:ph type="ftr" sz="quarter" idx="11"/>
          </p:nvPr>
        </p:nvSpPr>
        <p:spPr>
          <a:xfrm>
            <a:off x="4846320" y="7627621"/>
            <a:ext cx="4937760" cy="438150"/>
          </a:xfrm>
          <a:prstGeom prst="rect">
            <a:avLst/>
          </a:prstGeom>
        </p:spPr>
        <p:txBody>
          <a:bodyPr/>
          <a:lstStyle/>
          <a:p>
            <a:endParaRPr lang="en-US"/>
          </a:p>
        </p:txBody>
      </p:sp>
      <p:sp>
        <p:nvSpPr>
          <p:cNvPr id="7" name="Slide Number Placeholder 6"/>
          <p:cNvSpPr>
            <a:spLocks noGrp="1"/>
          </p:cNvSpPr>
          <p:nvPr>
            <p:ph type="sldNum" sz="quarter" idx="12"/>
          </p:nvPr>
        </p:nvSpPr>
        <p:spPr>
          <a:xfrm>
            <a:off x="10332720" y="7627621"/>
            <a:ext cx="3291840" cy="438150"/>
          </a:xfrm>
          <a:prstGeom prst="rect">
            <a:avLst/>
          </a:prstGeom>
        </p:spPr>
        <p:txBody>
          <a:bodyPr/>
          <a:lstStyle/>
          <a:p>
            <a:fld id="{D4D94DC2-054E-024E-87DE-C1F9268FCD8E}" type="slidenum">
              <a:rPr lang="en-US" smtClean="0"/>
              <a:t>‹#›</a:t>
            </a:fld>
            <a:endParaRPr lang="en-US"/>
          </a:p>
        </p:txBody>
      </p:sp>
    </p:spTree>
    <p:extLst>
      <p:ext uri="{BB962C8B-B14F-4D97-AF65-F5344CB8AC3E}">
        <p14:creationId xmlns:p14="http://schemas.microsoft.com/office/powerpoint/2010/main" val="754286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a:prstGeom prst="rect">
            <a:avLst/>
          </a:prstGeo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07746" y="2017396"/>
            <a:ext cx="6189344" cy="988694"/>
          </a:xfrm>
          <a:prstGeom prst="rect">
            <a:avLst/>
          </a:prstGeo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smtClean="0"/>
              <a:t>Click to edit Master text styles</a:t>
            </a:r>
          </a:p>
        </p:txBody>
      </p:sp>
      <p:sp>
        <p:nvSpPr>
          <p:cNvPr id="4" name="Content Placeholder 3"/>
          <p:cNvSpPr>
            <a:spLocks noGrp="1"/>
          </p:cNvSpPr>
          <p:nvPr>
            <p:ph sz="half" idx="2"/>
          </p:nvPr>
        </p:nvSpPr>
        <p:spPr>
          <a:xfrm>
            <a:off x="1007746" y="3006090"/>
            <a:ext cx="6189344" cy="442150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406640" y="2017396"/>
            <a:ext cx="6219826" cy="988694"/>
          </a:xfrm>
          <a:prstGeom prst="rect">
            <a:avLst/>
          </a:prstGeo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smtClean="0"/>
              <a:t>Click to edit Master text styles</a:t>
            </a:r>
          </a:p>
        </p:txBody>
      </p:sp>
      <p:sp>
        <p:nvSpPr>
          <p:cNvPr id="6" name="Content Placeholder 5"/>
          <p:cNvSpPr>
            <a:spLocks noGrp="1"/>
          </p:cNvSpPr>
          <p:nvPr>
            <p:ph sz="quarter" idx="4"/>
          </p:nvPr>
        </p:nvSpPr>
        <p:spPr>
          <a:xfrm>
            <a:off x="7406640" y="3006090"/>
            <a:ext cx="6219826" cy="442150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1005840" y="7627621"/>
            <a:ext cx="3291840" cy="438150"/>
          </a:xfrm>
          <a:prstGeom prst="rect">
            <a:avLst/>
          </a:prstGeom>
        </p:spPr>
        <p:txBody>
          <a:bodyPr/>
          <a:lstStyle/>
          <a:p>
            <a:fld id="{9F7C858A-4C65-F742-A6FB-826C3EF648B3}" type="datetimeFigureOut">
              <a:rPr lang="en-US" smtClean="0"/>
              <a:t>9/29/2016</a:t>
            </a:fld>
            <a:endParaRPr lang="en-US"/>
          </a:p>
        </p:txBody>
      </p:sp>
      <p:sp>
        <p:nvSpPr>
          <p:cNvPr id="8" name="Footer Placeholder 7"/>
          <p:cNvSpPr>
            <a:spLocks noGrp="1"/>
          </p:cNvSpPr>
          <p:nvPr>
            <p:ph type="ftr" sz="quarter" idx="11"/>
          </p:nvPr>
        </p:nvSpPr>
        <p:spPr>
          <a:xfrm>
            <a:off x="4846320" y="7627621"/>
            <a:ext cx="4937760" cy="438150"/>
          </a:xfrm>
          <a:prstGeom prst="rect">
            <a:avLst/>
          </a:prstGeom>
        </p:spPr>
        <p:txBody>
          <a:bodyPr/>
          <a:lstStyle/>
          <a:p>
            <a:endParaRPr lang="en-US"/>
          </a:p>
        </p:txBody>
      </p:sp>
      <p:sp>
        <p:nvSpPr>
          <p:cNvPr id="9" name="Slide Number Placeholder 8"/>
          <p:cNvSpPr>
            <a:spLocks noGrp="1"/>
          </p:cNvSpPr>
          <p:nvPr>
            <p:ph type="sldNum" sz="quarter" idx="12"/>
          </p:nvPr>
        </p:nvSpPr>
        <p:spPr>
          <a:xfrm>
            <a:off x="10332720" y="7627621"/>
            <a:ext cx="3291840" cy="438150"/>
          </a:xfrm>
          <a:prstGeom prst="rect">
            <a:avLst/>
          </a:prstGeom>
        </p:spPr>
        <p:txBody>
          <a:bodyPr/>
          <a:lstStyle/>
          <a:p>
            <a:fld id="{D4D94DC2-054E-024E-87DE-C1F9268FCD8E}" type="slidenum">
              <a:rPr lang="en-US" smtClean="0"/>
              <a:t>‹#›</a:t>
            </a:fld>
            <a:endParaRPr lang="en-US"/>
          </a:p>
        </p:txBody>
      </p:sp>
    </p:spTree>
    <p:extLst>
      <p:ext uri="{BB962C8B-B14F-4D97-AF65-F5344CB8AC3E}">
        <p14:creationId xmlns:p14="http://schemas.microsoft.com/office/powerpoint/2010/main" val="705556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05840" y="438150"/>
            <a:ext cx="12618720" cy="1590676"/>
          </a:xfrm>
          <a:prstGeom prst="rect">
            <a:avLst/>
          </a:prstGeom>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1005840" y="7627621"/>
            <a:ext cx="3291840" cy="438150"/>
          </a:xfrm>
          <a:prstGeom prst="rect">
            <a:avLst/>
          </a:prstGeom>
        </p:spPr>
        <p:txBody>
          <a:bodyPr/>
          <a:lstStyle/>
          <a:p>
            <a:fld id="{9F7C858A-4C65-F742-A6FB-826C3EF648B3}" type="datetimeFigureOut">
              <a:rPr lang="en-US" smtClean="0"/>
              <a:t>9/29/2016</a:t>
            </a:fld>
            <a:endParaRPr lang="en-US"/>
          </a:p>
        </p:txBody>
      </p:sp>
      <p:sp>
        <p:nvSpPr>
          <p:cNvPr id="4" name="Footer Placeholder 3"/>
          <p:cNvSpPr>
            <a:spLocks noGrp="1"/>
          </p:cNvSpPr>
          <p:nvPr>
            <p:ph type="ftr" sz="quarter" idx="11"/>
          </p:nvPr>
        </p:nvSpPr>
        <p:spPr>
          <a:xfrm>
            <a:off x="4846320" y="7627621"/>
            <a:ext cx="4937760" cy="438150"/>
          </a:xfrm>
          <a:prstGeom prst="rect">
            <a:avLst/>
          </a:prstGeom>
        </p:spPr>
        <p:txBody>
          <a:bodyPr/>
          <a:lstStyle/>
          <a:p>
            <a:endParaRPr lang="en-US"/>
          </a:p>
        </p:txBody>
      </p:sp>
      <p:sp>
        <p:nvSpPr>
          <p:cNvPr id="5" name="Slide Number Placeholder 4"/>
          <p:cNvSpPr>
            <a:spLocks noGrp="1"/>
          </p:cNvSpPr>
          <p:nvPr>
            <p:ph type="sldNum" sz="quarter" idx="12"/>
          </p:nvPr>
        </p:nvSpPr>
        <p:spPr>
          <a:xfrm>
            <a:off x="10332720" y="7627621"/>
            <a:ext cx="3291840" cy="438150"/>
          </a:xfrm>
          <a:prstGeom prst="rect">
            <a:avLst/>
          </a:prstGeom>
        </p:spPr>
        <p:txBody>
          <a:bodyPr/>
          <a:lstStyle/>
          <a:p>
            <a:fld id="{D4D94DC2-054E-024E-87DE-C1F9268FCD8E}" type="slidenum">
              <a:rPr lang="en-US" smtClean="0"/>
              <a:t>‹#›</a:t>
            </a:fld>
            <a:endParaRPr lang="en-US"/>
          </a:p>
        </p:txBody>
      </p:sp>
    </p:spTree>
    <p:extLst>
      <p:ext uri="{BB962C8B-B14F-4D97-AF65-F5344CB8AC3E}">
        <p14:creationId xmlns:p14="http://schemas.microsoft.com/office/powerpoint/2010/main" val="2034645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05840" y="7627621"/>
            <a:ext cx="3291840" cy="438150"/>
          </a:xfrm>
          <a:prstGeom prst="rect">
            <a:avLst/>
          </a:prstGeom>
        </p:spPr>
        <p:txBody>
          <a:bodyPr/>
          <a:lstStyle/>
          <a:p>
            <a:fld id="{9F7C858A-4C65-F742-A6FB-826C3EF648B3}" type="datetimeFigureOut">
              <a:rPr lang="en-US" smtClean="0"/>
              <a:t>9/29/2016</a:t>
            </a:fld>
            <a:endParaRPr lang="en-US"/>
          </a:p>
        </p:txBody>
      </p:sp>
      <p:sp>
        <p:nvSpPr>
          <p:cNvPr id="3" name="Footer Placeholder 2"/>
          <p:cNvSpPr>
            <a:spLocks noGrp="1"/>
          </p:cNvSpPr>
          <p:nvPr>
            <p:ph type="ftr" sz="quarter" idx="11"/>
          </p:nvPr>
        </p:nvSpPr>
        <p:spPr>
          <a:xfrm>
            <a:off x="4846320" y="7627621"/>
            <a:ext cx="4937760" cy="438150"/>
          </a:xfrm>
          <a:prstGeom prst="rect">
            <a:avLst/>
          </a:prstGeom>
        </p:spPr>
        <p:txBody>
          <a:bodyPr/>
          <a:lstStyle/>
          <a:p>
            <a:endParaRPr lang="en-US"/>
          </a:p>
        </p:txBody>
      </p:sp>
      <p:sp>
        <p:nvSpPr>
          <p:cNvPr id="4" name="Slide Number Placeholder 3"/>
          <p:cNvSpPr>
            <a:spLocks noGrp="1"/>
          </p:cNvSpPr>
          <p:nvPr>
            <p:ph type="sldNum" sz="quarter" idx="12"/>
          </p:nvPr>
        </p:nvSpPr>
        <p:spPr>
          <a:xfrm>
            <a:off x="10332720" y="7627621"/>
            <a:ext cx="3291840" cy="438150"/>
          </a:xfrm>
          <a:prstGeom prst="rect">
            <a:avLst/>
          </a:prstGeom>
        </p:spPr>
        <p:txBody>
          <a:bodyPr/>
          <a:lstStyle/>
          <a:p>
            <a:fld id="{D4D94DC2-054E-024E-87DE-C1F9268FCD8E}" type="slidenum">
              <a:rPr lang="en-US" smtClean="0"/>
              <a:t>‹#›</a:t>
            </a:fld>
            <a:endParaRPr lang="en-US"/>
          </a:p>
        </p:txBody>
      </p:sp>
    </p:spTree>
    <p:extLst>
      <p:ext uri="{BB962C8B-B14F-4D97-AF65-F5344CB8AC3E}">
        <p14:creationId xmlns:p14="http://schemas.microsoft.com/office/powerpoint/2010/main" val="1899445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a:prstGeom prst="rect">
            <a:avLst/>
          </a:prstGeom>
        </p:spPr>
        <p:txBody>
          <a:bodyPr anchor="b"/>
          <a:lstStyle>
            <a:lvl1pPr>
              <a:defRPr sz="3840"/>
            </a:lvl1pPr>
          </a:lstStyle>
          <a:p>
            <a:r>
              <a:rPr lang="en-US" smtClean="0"/>
              <a:t>Click to edit Master title style</a:t>
            </a:r>
            <a:endParaRPr lang="en-US" dirty="0"/>
          </a:p>
        </p:txBody>
      </p:sp>
      <p:sp>
        <p:nvSpPr>
          <p:cNvPr id="3" name="Content Placeholder 2"/>
          <p:cNvSpPr>
            <a:spLocks noGrp="1"/>
          </p:cNvSpPr>
          <p:nvPr>
            <p:ph idx="1"/>
          </p:nvPr>
        </p:nvSpPr>
        <p:spPr>
          <a:xfrm>
            <a:off x="6219826" y="1184911"/>
            <a:ext cx="7406640" cy="5848350"/>
          </a:xfrm>
          <a:prstGeom prst="rect">
            <a:avLst/>
          </a:prstGeo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07746" y="2468880"/>
            <a:ext cx="4718684" cy="4573906"/>
          </a:xfrm>
          <a:prstGeom prst="rect">
            <a:avLst/>
          </a:prstGeo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smtClean="0"/>
              <a:t>Click to edit Master text styles</a:t>
            </a:r>
          </a:p>
        </p:txBody>
      </p:sp>
      <p:sp>
        <p:nvSpPr>
          <p:cNvPr id="5" name="Date Placeholder 4"/>
          <p:cNvSpPr>
            <a:spLocks noGrp="1"/>
          </p:cNvSpPr>
          <p:nvPr>
            <p:ph type="dt" sz="half" idx="10"/>
          </p:nvPr>
        </p:nvSpPr>
        <p:spPr>
          <a:xfrm>
            <a:off x="1005840" y="7627621"/>
            <a:ext cx="3291840" cy="438150"/>
          </a:xfrm>
          <a:prstGeom prst="rect">
            <a:avLst/>
          </a:prstGeom>
        </p:spPr>
        <p:txBody>
          <a:bodyPr/>
          <a:lstStyle/>
          <a:p>
            <a:fld id="{9F7C858A-4C65-F742-A6FB-826C3EF648B3}" type="datetimeFigureOut">
              <a:rPr lang="en-US" smtClean="0"/>
              <a:t>9/29/2016</a:t>
            </a:fld>
            <a:endParaRPr lang="en-US"/>
          </a:p>
        </p:txBody>
      </p:sp>
      <p:sp>
        <p:nvSpPr>
          <p:cNvPr id="6" name="Footer Placeholder 5"/>
          <p:cNvSpPr>
            <a:spLocks noGrp="1"/>
          </p:cNvSpPr>
          <p:nvPr>
            <p:ph type="ftr" sz="quarter" idx="11"/>
          </p:nvPr>
        </p:nvSpPr>
        <p:spPr>
          <a:xfrm>
            <a:off x="4846320" y="7627621"/>
            <a:ext cx="4937760" cy="438150"/>
          </a:xfrm>
          <a:prstGeom prst="rect">
            <a:avLst/>
          </a:prstGeom>
        </p:spPr>
        <p:txBody>
          <a:bodyPr/>
          <a:lstStyle/>
          <a:p>
            <a:endParaRPr lang="en-US"/>
          </a:p>
        </p:txBody>
      </p:sp>
      <p:sp>
        <p:nvSpPr>
          <p:cNvPr id="7" name="Slide Number Placeholder 6"/>
          <p:cNvSpPr>
            <a:spLocks noGrp="1"/>
          </p:cNvSpPr>
          <p:nvPr>
            <p:ph type="sldNum" sz="quarter" idx="12"/>
          </p:nvPr>
        </p:nvSpPr>
        <p:spPr>
          <a:xfrm>
            <a:off x="10332720" y="7627621"/>
            <a:ext cx="3291840" cy="438150"/>
          </a:xfrm>
          <a:prstGeom prst="rect">
            <a:avLst/>
          </a:prstGeom>
        </p:spPr>
        <p:txBody>
          <a:bodyPr/>
          <a:lstStyle/>
          <a:p>
            <a:fld id="{D4D94DC2-054E-024E-87DE-C1F9268FCD8E}" type="slidenum">
              <a:rPr lang="en-US" smtClean="0"/>
              <a:t>‹#›</a:t>
            </a:fld>
            <a:endParaRPr lang="en-US"/>
          </a:p>
        </p:txBody>
      </p:sp>
    </p:spTree>
    <p:extLst>
      <p:ext uri="{BB962C8B-B14F-4D97-AF65-F5344CB8AC3E}">
        <p14:creationId xmlns:p14="http://schemas.microsoft.com/office/powerpoint/2010/main" val="1642593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a:prstGeom prst="rect">
            <a:avLst/>
          </a:prstGeom>
        </p:spPr>
        <p:txBody>
          <a:bodyPr anchor="b"/>
          <a:lstStyle>
            <a:lvl1pPr>
              <a:defRPr sz="384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219826" y="1184911"/>
            <a:ext cx="7406640" cy="5848350"/>
          </a:xfrm>
          <a:prstGeom prst="rect">
            <a:avLst/>
          </a:prstGeo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07746" y="2468880"/>
            <a:ext cx="4718684" cy="4573906"/>
          </a:xfrm>
          <a:prstGeom prst="rect">
            <a:avLst/>
          </a:prstGeo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smtClean="0"/>
              <a:t>Click to edit Master text styles</a:t>
            </a:r>
          </a:p>
        </p:txBody>
      </p:sp>
      <p:sp>
        <p:nvSpPr>
          <p:cNvPr id="5" name="Date Placeholder 4"/>
          <p:cNvSpPr>
            <a:spLocks noGrp="1"/>
          </p:cNvSpPr>
          <p:nvPr>
            <p:ph type="dt" sz="half" idx="10"/>
          </p:nvPr>
        </p:nvSpPr>
        <p:spPr>
          <a:xfrm>
            <a:off x="1005840" y="7627621"/>
            <a:ext cx="3291840" cy="438150"/>
          </a:xfrm>
          <a:prstGeom prst="rect">
            <a:avLst/>
          </a:prstGeom>
        </p:spPr>
        <p:txBody>
          <a:bodyPr/>
          <a:lstStyle/>
          <a:p>
            <a:fld id="{9F7C858A-4C65-F742-A6FB-826C3EF648B3}" type="datetimeFigureOut">
              <a:rPr lang="en-US" smtClean="0"/>
              <a:t>9/29/2016</a:t>
            </a:fld>
            <a:endParaRPr lang="en-US"/>
          </a:p>
        </p:txBody>
      </p:sp>
      <p:sp>
        <p:nvSpPr>
          <p:cNvPr id="6" name="Footer Placeholder 5"/>
          <p:cNvSpPr>
            <a:spLocks noGrp="1"/>
          </p:cNvSpPr>
          <p:nvPr>
            <p:ph type="ftr" sz="quarter" idx="11"/>
          </p:nvPr>
        </p:nvSpPr>
        <p:spPr>
          <a:xfrm>
            <a:off x="4846320" y="7627621"/>
            <a:ext cx="4937760" cy="438150"/>
          </a:xfrm>
          <a:prstGeom prst="rect">
            <a:avLst/>
          </a:prstGeom>
        </p:spPr>
        <p:txBody>
          <a:bodyPr/>
          <a:lstStyle/>
          <a:p>
            <a:endParaRPr lang="en-US"/>
          </a:p>
        </p:txBody>
      </p:sp>
      <p:sp>
        <p:nvSpPr>
          <p:cNvPr id="7" name="Slide Number Placeholder 6"/>
          <p:cNvSpPr>
            <a:spLocks noGrp="1"/>
          </p:cNvSpPr>
          <p:nvPr>
            <p:ph type="sldNum" sz="quarter" idx="12"/>
          </p:nvPr>
        </p:nvSpPr>
        <p:spPr>
          <a:xfrm>
            <a:off x="10332720" y="7627621"/>
            <a:ext cx="3291840" cy="438150"/>
          </a:xfrm>
          <a:prstGeom prst="rect">
            <a:avLst/>
          </a:prstGeom>
        </p:spPr>
        <p:txBody>
          <a:bodyPr/>
          <a:lstStyle/>
          <a:p>
            <a:fld id="{D4D94DC2-054E-024E-87DE-C1F9268FCD8E}" type="slidenum">
              <a:rPr lang="en-US" smtClean="0"/>
              <a:t>‹#›</a:t>
            </a:fld>
            <a:endParaRPr lang="en-US"/>
          </a:p>
        </p:txBody>
      </p:sp>
    </p:spTree>
    <p:extLst>
      <p:ext uri="{BB962C8B-B14F-4D97-AF65-F5344CB8AC3E}">
        <p14:creationId xmlns:p14="http://schemas.microsoft.com/office/powerpoint/2010/main" val="1164100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32143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www.csuci.edu/islas/universityexperience/program-impact-video.htm"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www.csuci.edu/academics/learningcommunitie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5528" y="6228905"/>
            <a:ext cx="14197925" cy="1446550"/>
          </a:xfrm>
          <a:prstGeom prst="rect">
            <a:avLst/>
          </a:prstGeom>
        </p:spPr>
        <p:txBody>
          <a:bodyPr wrap="none">
            <a:spAutoFit/>
          </a:bodyPr>
          <a:lstStyle/>
          <a:p>
            <a:pPr algn="ctr"/>
            <a:r>
              <a:rPr lang="en-US" sz="4400" dirty="0" smtClean="0"/>
              <a:t>Integrating </a:t>
            </a:r>
            <a:r>
              <a:rPr lang="en-US" sz="4400" dirty="0"/>
              <a:t>High-Impact Practices into First Year Experience </a:t>
            </a:r>
            <a:endParaRPr lang="en-US" sz="4400" dirty="0" smtClean="0"/>
          </a:p>
          <a:p>
            <a:pPr algn="ctr"/>
            <a:r>
              <a:rPr lang="en-US" sz="4400" dirty="0" smtClean="0"/>
              <a:t>for </a:t>
            </a:r>
            <a:r>
              <a:rPr lang="en-US" sz="4400" dirty="0"/>
              <a:t>Improved Learning and </a:t>
            </a:r>
            <a:r>
              <a:rPr lang="en-US" sz="4400" dirty="0" smtClean="0"/>
              <a:t>Persistence</a:t>
            </a:r>
            <a:endParaRPr lang="en-US" sz="4400" b="1" dirty="0">
              <a:solidFill>
                <a:schemeClr val="tx1">
                  <a:lumMod val="75000"/>
                  <a:lumOff val="25000"/>
                </a:schemeClr>
              </a:solidFill>
              <a:latin typeface="Arial" charset="0"/>
              <a:ea typeface="Arial" charset="0"/>
              <a:cs typeface="Arial" charset="0"/>
            </a:endParaRPr>
          </a:p>
        </p:txBody>
      </p:sp>
    </p:spTree>
    <p:extLst>
      <p:ext uri="{BB962C8B-B14F-4D97-AF65-F5344CB8AC3E}">
        <p14:creationId xmlns:p14="http://schemas.microsoft.com/office/powerpoint/2010/main" val="18164223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959" y="1721223"/>
            <a:ext cx="6908802" cy="4661648"/>
          </a:xfrm>
          <a:prstGeom prst="rect">
            <a:avLst/>
          </a:prstGeom>
        </p:spPr>
      </p:pic>
      <p:sp>
        <p:nvSpPr>
          <p:cNvPr id="3" name="Rectangle 2"/>
          <p:cNvSpPr/>
          <p:nvPr/>
        </p:nvSpPr>
        <p:spPr>
          <a:xfrm>
            <a:off x="6096000" y="311180"/>
            <a:ext cx="7315200" cy="1077218"/>
          </a:xfrm>
          <a:prstGeom prst="rect">
            <a:avLst/>
          </a:prstGeom>
        </p:spPr>
        <p:txBody>
          <a:bodyPr>
            <a:spAutoFit/>
          </a:bodyPr>
          <a:lstStyle/>
          <a:p>
            <a:r>
              <a:rPr lang="en-US" sz="2800" b="1" cap="small" dirty="0">
                <a:effectLst>
                  <a:outerShdw blurRad="38100" dist="38100" dir="2700000" algn="tl">
                    <a:srgbClr val="000000">
                      <a:alpha val="43137"/>
                    </a:srgbClr>
                  </a:outerShdw>
                </a:effectLst>
                <a:latin typeface="Gill Sans MT" pitchFamily="34" charset="0"/>
              </a:rPr>
              <a:t>FYE </a:t>
            </a:r>
            <a:r>
              <a:rPr lang="en-US" sz="3200" b="1" cap="small" dirty="0">
                <a:effectLst>
                  <a:outerShdw blurRad="38100" dist="38100" dir="2700000" algn="tl">
                    <a:srgbClr val="000000">
                      <a:alpha val="43137"/>
                    </a:srgbClr>
                  </a:outerShdw>
                </a:effectLst>
                <a:latin typeface="Gill Sans MT" pitchFamily="34" charset="0"/>
              </a:rPr>
              <a:t>Co-Curriculum</a:t>
            </a:r>
            <a:br>
              <a:rPr lang="en-US" sz="3200" b="1" cap="small" dirty="0">
                <a:effectLst>
                  <a:outerShdw blurRad="38100" dist="38100" dir="2700000" algn="tl">
                    <a:srgbClr val="000000">
                      <a:alpha val="43137"/>
                    </a:srgbClr>
                  </a:outerShdw>
                </a:effectLst>
                <a:latin typeface="Gill Sans MT" pitchFamily="34" charset="0"/>
              </a:rPr>
            </a:br>
            <a:r>
              <a:rPr lang="en-US" sz="3200" b="1" dirty="0">
                <a:effectLst>
                  <a:outerShdw blurRad="38100" dist="38100" dir="2700000" algn="tl">
                    <a:srgbClr val="000000">
                      <a:alpha val="43137"/>
                    </a:srgbClr>
                  </a:outerShdw>
                </a:effectLst>
                <a:latin typeface="Gill Sans MT" pitchFamily="34" charset="0"/>
                <a:ea typeface="ヒラギノ角ゴ Pro W3" charset="-128"/>
              </a:rPr>
              <a:t>Dolphin Interest Groups “DIGs”</a:t>
            </a:r>
            <a:endParaRPr lang="en-US" sz="3200" dirty="0"/>
          </a:p>
        </p:txBody>
      </p:sp>
      <p:sp>
        <p:nvSpPr>
          <p:cNvPr id="4" name="Rectangle 3"/>
          <p:cNvSpPr/>
          <p:nvPr/>
        </p:nvSpPr>
        <p:spPr>
          <a:xfrm>
            <a:off x="7465945" y="1489975"/>
            <a:ext cx="7046259" cy="5416868"/>
          </a:xfrm>
          <a:prstGeom prst="rect">
            <a:avLst/>
          </a:prstGeom>
        </p:spPr>
        <p:txBody>
          <a:bodyPr wrap="square">
            <a:spAutoFit/>
          </a:bodyPr>
          <a:lstStyle/>
          <a:p>
            <a:pPr eaLnBrk="0" hangingPunct="0">
              <a:spcBef>
                <a:spcPts val="1200"/>
              </a:spcBef>
              <a:spcAft>
                <a:spcPts val="1200"/>
              </a:spcAft>
              <a:defRPr/>
            </a:pPr>
            <a:r>
              <a:rPr lang="en-US" sz="2400" dirty="0" smtClean="0">
                <a:latin typeface="Gill Sans MT" pitchFamily="34" charset="0"/>
                <a:ea typeface="ヒラギノ角ゴ Pro W3" charset="-128"/>
              </a:rPr>
              <a:t>UEAs </a:t>
            </a:r>
            <a:r>
              <a:rPr lang="en-US" sz="2400" dirty="0">
                <a:latin typeface="Gill Sans MT" pitchFamily="34" charset="0"/>
                <a:ea typeface="ヒラギノ角ゴ Pro W3" charset="-128"/>
              </a:rPr>
              <a:t>facilitate small student groups (4-5 students) that meet outside of class to:</a:t>
            </a:r>
          </a:p>
          <a:p>
            <a:pPr marL="800100" lvl="1" indent="-342900" eaLnBrk="0" hangingPunct="0">
              <a:buFont typeface="Wingdings" panose="05000000000000000000" pitchFamily="2" charset="2"/>
              <a:buChar char="§"/>
              <a:defRPr/>
            </a:pPr>
            <a:r>
              <a:rPr lang="en-US" sz="2400" dirty="0">
                <a:latin typeface="Gill Sans MT" pitchFamily="34" charset="0"/>
                <a:ea typeface="ヒラギノ角ゴ Pro W3" charset="-128"/>
              </a:rPr>
              <a:t>Engage students in activities </a:t>
            </a:r>
            <a:r>
              <a:rPr lang="en-US" sz="2400" dirty="0" smtClean="0">
                <a:latin typeface="Gill Sans MT" pitchFamily="34" charset="0"/>
                <a:ea typeface="ヒラギノ角ゴ Pro W3" charset="-128"/>
              </a:rPr>
              <a:t>focused </a:t>
            </a:r>
            <a:r>
              <a:rPr lang="en-US" sz="2400" dirty="0">
                <a:latin typeface="Gill Sans MT" pitchFamily="34" charset="0"/>
                <a:ea typeface="ヒラギノ角ゴ Pro W3" charset="-128"/>
              </a:rPr>
              <a:t>on the university mission pillars </a:t>
            </a:r>
            <a:r>
              <a:rPr lang="en-US" sz="2400" dirty="0" smtClean="0">
                <a:latin typeface="Gill Sans MT" pitchFamily="34" charset="0"/>
                <a:ea typeface="ヒラギノ角ゴ Pro W3" charset="-128"/>
              </a:rPr>
              <a:t>such as the Day of Service or International Week.</a:t>
            </a:r>
            <a:endParaRPr lang="en-US" sz="2400" dirty="0">
              <a:latin typeface="Gill Sans MT" pitchFamily="34" charset="0"/>
              <a:ea typeface="ヒラギノ角ゴ Pro W3" charset="-128"/>
            </a:endParaRPr>
          </a:p>
          <a:p>
            <a:pPr marL="800100" lvl="1" indent="-342900" eaLnBrk="0" hangingPunct="0">
              <a:buFont typeface="Wingdings" panose="05000000000000000000" pitchFamily="2" charset="2"/>
              <a:buChar char="§"/>
              <a:defRPr/>
            </a:pPr>
            <a:r>
              <a:rPr lang="en-US" sz="2400" dirty="0">
                <a:latin typeface="Gill Sans MT" pitchFamily="34" charset="0"/>
                <a:ea typeface="ヒラギノ角ゴ Pro W3" charset="-128"/>
              </a:rPr>
              <a:t>Review topics from </a:t>
            </a:r>
            <a:r>
              <a:rPr lang="en-US" sz="2400" dirty="0" smtClean="0">
                <a:latin typeface="Gill Sans MT" pitchFamily="34" charset="0"/>
                <a:ea typeface="ヒラギノ角ゴ Pro W3" charset="-128"/>
              </a:rPr>
              <a:t>UNIV class</a:t>
            </a:r>
            <a:r>
              <a:rPr lang="en-US" sz="2400" dirty="0">
                <a:latin typeface="Gill Sans MT" pitchFamily="34" charset="0"/>
                <a:ea typeface="ヒラギノ角ゴ Pro W3" charset="-128"/>
              </a:rPr>
              <a:t>. </a:t>
            </a:r>
            <a:endParaRPr lang="en-US" sz="2400" dirty="0" smtClean="0">
              <a:latin typeface="Gill Sans MT" pitchFamily="34" charset="0"/>
              <a:ea typeface="ヒラギノ角ゴ Pro W3" charset="-128"/>
            </a:endParaRPr>
          </a:p>
          <a:p>
            <a:pPr marL="800100" lvl="1" indent="-342900" eaLnBrk="0" hangingPunct="0">
              <a:buFont typeface="Wingdings" panose="05000000000000000000" pitchFamily="2" charset="2"/>
              <a:buChar char="§"/>
              <a:defRPr/>
            </a:pPr>
            <a:r>
              <a:rPr lang="en-US" sz="2400" dirty="0" smtClean="0">
                <a:latin typeface="Gill Sans MT" pitchFamily="34" charset="0"/>
                <a:ea typeface="ヒラギノ角ゴ Pro W3" charset="-128"/>
              </a:rPr>
              <a:t>Map syllabi/assignments from all classes.</a:t>
            </a:r>
            <a:endParaRPr lang="en-US" sz="2400" dirty="0">
              <a:latin typeface="Gill Sans MT" pitchFamily="34" charset="0"/>
              <a:ea typeface="ヒラギノ角ゴ Pro W3" charset="-128"/>
            </a:endParaRPr>
          </a:p>
          <a:p>
            <a:pPr marL="800100" lvl="1" indent="-342900" eaLnBrk="0" hangingPunct="0">
              <a:buFont typeface="Wingdings" panose="05000000000000000000" pitchFamily="2" charset="2"/>
              <a:buChar char="§"/>
              <a:defRPr/>
            </a:pPr>
            <a:r>
              <a:rPr lang="en-US" sz="2400" dirty="0">
                <a:latin typeface="Gill Sans MT" pitchFamily="34" charset="0"/>
                <a:ea typeface="ヒラギノ角ゴ Pro W3" charset="-128"/>
              </a:rPr>
              <a:t>Learn </a:t>
            </a:r>
            <a:r>
              <a:rPr lang="en-US" sz="2400" dirty="0" smtClean="0">
                <a:latin typeface="Gill Sans MT" pitchFamily="34" charset="0"/>
                <a:ea typeface="ヒラギノ角ゴ Pro W3" charset="-128"/>
              </a:rPr>
              <a:t>study and time management skills</a:t>
            </a:r>
            <a:endParaRPr lang="en-US" sz="2400" dirty="0">
              <a:latin typeface="Gill Sans MT" pitchFamily="34" charset="0"/>
              <a:ea typeface="ヒラギノ角ゴ Pro W3" charset="-128"/>
            </a:endParaRPr>
          </a:p>
          <a:p>
            <a:pPr marL="800100" lvl="1" indent="-342900" eaLnBrk="0" hangingPunct="0">
              <a:buFont typeface="Wingdings" panose="05000000000000000000" pitchFamily="2" charset="2"/>
              <a:buChar char="§"/>
              <a:defRPr/>
            </a:pPr>
            <a:r>
              <a:rPr lang="en-US" sz="2400" dirty="0">
                <a:latin typeface="Gill Sans MT" pitchFamily="34" charset="0"/>
                <a:ea typeface="ヒラギノ角ゴ Pro W3" charset="-128"/>
              </a:rPr>
              <a:t>Explore campus resources </a:t>
            </a:r>
            <a:r>
              <a:rPr lang="en-US" sz="2400" dirty="0" smtClean="0">
                <a:latin typeface="Gill Sans MT" pitchFamily="34" charset="0"/>
                <a:ea typeface="ヒラギノ角ゴ Pro W3" charset="-128"/>
              </a:rPr>
              <a:t>such as the </a:t>
            </a:r>
            <a:r>
              <a:rPr lang="en-US" sz="2400" dirty="0">
                <a:latin typeface="Gill Sans MT" pitchFamily="34" charset="0"/>
                <a:ea typeface="ヒラギノ角ゴ Pro W3" charset="-128"/>
              </a:rPr>
              <a:t>writing </a:t>
            </a:r>
            <a:r>
              <a:rPr lang="en-US" sz="2400" dirty="0" smtClean="0">
                <a:latin typeface="Gill Sans MT" pitchFamily="34" charset="0"/>
                <a:ea typeface="ヒラギノ角ゴ Pro W3" charset="-128"/>
              </a:rPr>
              <a:t>center or STEM tutoring center.</a:t>
            </a:r>
            <a:endParaRPr lang="en-US" sz="2400" dirty="0">
              <a:latin typeface="Gill Sans MT" pitchFamily="34" charset="0"/>
              <a:ea typeface="ヒラギノ角ゴ Pro W3" charset="-128"/>
            </a:endParaRPr>
          </a:p>
          <a:p>
            <a:pPr marL="800100" lvl="1" indent="-342900" eaLnBrk="0" hangingPunct="0">
              <a:buFont typeface="Wingdings" panose="05000000000000000000" pitchFamily="2" charset="2"/>
              <a:buChar char="§"/>
              <a:defRPr/>
            </a:pPr>
            <a:r>
              <a:rPr lang="en-US" sz="2400" dirty="0">
                <a:latin typeface="Gill Sans MT" pitchFamily="34" charset="0"/>
                <a:ea typeface="ヒラギノ角ゴ Pro W3" charset="-128"/>
              </a:rPr>
              <a:t>Attend campus events </a:t>
            </a:r>
            <a:r>
              <a:rPr lang="en-US" sz="2400" dirty="0" smtClean="0">
                <a:latin typeface="Gill Sans MT" pitchFamily="34" charset="0"/>
                <a:ea typeface="ヒラギノ角ゴ Pro W3" charset="-128"/>
              </a:rPr>
              <a:t>together like </a:t>
            </a:r>
            <a:r>
              <a:rPr lang="en-US" sz="2400" dirty="0">
                <a:latin typeface="Gill Sans MT" pitchFamily="34" charset="0"/>
                <a:ea typeface="ヒラギノ角ゴ Pro W3" charset="-128"/>
              </a:rPr>
              <a:t>the Reading Celebration. </a:t>
            </a:r>
          </a:p>
          <a:p>
            <a:pPr marL="800100" lvl="1" indent="-342900" eaLnBrk="0" hangingPunct="0">
              <a:buFont typeface="Wingdings" panose="05000000000000000000" pitchFamily="2" charset="2"/>
              <a:buChar char="§"/>
              <a:defRPr/>
            </a:pPr>
            <a:r>
              <a:rPr lang="en-US" sz="2400" dirty="0">
                <a:latin typeface="Gill Sans MT" pitchFamily="34" charset="0"/>
                <a:ea typeface="ヒラギノ角ゴ Pro W3" charset="-128"/>
              </a:rPr>
              <a:t>Conduct a mid-term assessment of academic standing in all classes. </a:t>
            </a:r>
          </a:p>
        </p:txBody>
      </p:sp>
    </p:spTree>
    <p:extLst>
      <p:ext uri="{BB962C8B-B14F-4D97-AF65-F5344CB8AC3E}">
        <p14:creationId xmlns:p14="http://schemas.microsoft.com/office/powerpoint/2010/main" val="7445894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87292" y="589988"/>
            <a:ext cx="7315200" cy="707886"/>
          </a:xfrm>
          <a:prstGeom prst="rect">
            <a:avLst/>
          </a:prstGeom>
        </p:spPr>
        <p:txBody>
          <a:bodyPr>
            <a:spAutoFit/>
          </a:bodyPr>
          <a:lstStyle/>
          <a:p>
            <a:pPr eaLnBrk="0" hangingPunct="0">
              <a:spcBef>
                <a:spcPts val="300"/>
              </a:spcBef>
              <a:spcAft>
                <a:spcPts val="300"/>
              </a:spcAft>
              <a:defRPr/>
            </a:pPr>
            <a:r>
              <a:rPr lang="en-US" sz="4000" b="1" dirty="0">
                <a:solidFill>
                  <a:srgbClr val="D21F36"/>
                </a:solidFill>
                <a:effectLst>
                  <a:outerShdw blurRad="38100" dist="38100" dir="2700000" algn="tl">
                    <a:srgbClr val="C0C0C0"/>
                  </a:outerShdw>
                </a:effectLst>
                <a:latin typeface="Gill Sans MT" pitchFamily="34" charset="0"/>
                <a:ea typeface="ヒラギノ角ゴ Pro W3" charset="0"/>
                <a:cs typeface="Andalus" pitchFamily="18" charset="-78"/>
              </a:rPr>
              <a:t>U</a:t>
            </a:r>
            <a:r>
              <a:rPr lang="en-US" sz="4000" dirty="0">
                <a:solidFill>
                  <a:prstClr val="black"/>
                </a:solidFill>
                <a:latin typeface="Gill Sans MT" pitchFamily="34" charset="0"/>
                <a:ea typeface="ヒラギノ角ゴ Pro W3" charset="0"/>
                <a:cs typeface="Andalus" pitchFamily="18" charset="-78"/>
              </a:rPr>
              <a:t>niversity </a:t>
            </a:r>
            <a:r>
              <a:rPr lang="en-US" sz="4000" b="1" dirty="0" smtClean="0">
                <a:solidFill>
                  <a:srgbClr val="D21F36"/>
                </a:solidFill>
                <a:effectLst>
                  <a:outerShdw blurRad="38100" dist="38100" dir="2700000" algn="tl">
                    <a:srgbClr val="C0C0C0"/>
                  </a:outerShdw>
                </a:effectLst>
                <a:latin typeface="Gill Sans MT" pitchFamily="34" charset="0"/>
                <a:ea typeface="ヒラギノ角ゴ Pro W3" charset="0"/>
                <a:cs typeface="Andalus" pitchFamily="18" charset="-78"/>
              </a:rPr>
              <a:t>E</a:t>
            </a:r>
            <a:r>
              <a:rPr lang="en-US" sz="4000" dirty="0" smtClean="0">
                <a:solidFill>
                  <a:prstClr val="black"/>
                </a:solidFill>
                <a:latin typeface="Gill Sans MT" pitchFamily="34" charset="0"/>
                <a:ea typeface="ヒラギノ角ゴ Pro W3" charset="0"/>
                <a:cs typeface="Andalus" pitchFamily="18" charset="-78"/>
              </a:rPr>
              <a:t>xperience </a:t>
            </a:r>
            <a:r>
              <a:rPr lang="en-US" sz="4000" b="1" dirty="0" smtClean="0">
                <a:solidFill>
                  <a:srgbClr val="D21F36"/>
                </a:solidFill>
                <a:effectLst>
                  <a:outerShdw blurRad="38100" dist="38100" dir="2700000" algn="tl">
                    <a:srgbClr val="C0C0C0"/>
                  </a:outerShdw>
                </a:effectLst>
                <a:latin typeface="Gill Sans MT" pitchFamily="34" charset="0"/>
                <a:ea typeface="ヒラギノ角ゴ Pro W3" charset="0"/>
                <a:cs typeface="Andalus" pitchFamily="18" charset="-78"/>
              </a:rPr>
              <a:t>A</a:t>
            </a:r>
            <a:r>
              <a:rPr lang="en-US" sz="4000" dirty="0" smtClean="0">
                <a:solidFill>
                  <a:prstClr val="black"/>
                </a:solidFill>
                <a:latin typeface="Gill Sans MT" pitchFamily="34" charset="0"/>
                <a:ea typeface="ヒラギノ角ゴ Pro W3" charset="0"/>
                <a:cs typeface="Andalus" pitchFamily="18" charset="-78"/>
              </a:rPr>
              <a:t>ssociates </a:t>
            </a:r>
            <a:endParaRPr lang="en-US" sz="4000" dirty="0">
              <a:solidFill>
                <a:prstClr val="black"/>
              </a:solidFill>
              <a:latin typeface="Gill Sans MT" pitchFamily="34" charset="0"/>
              <a:ea typeface="ヒラギノ角ゴ Pro W3" charset="0"/>
              <a:cs typeface="Andalus" pitchFamily="18" charset="-78"/>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96" y="1551726"/>
            <a:ext cx="6221591" cy="4666193"/>
          </a:xfrm>
          <a:prstGeom prst="rect">
            <a:avLst/>
          </a:prstGeom>
        </p:spPr>
      </p:pic>
      <p:sp>
        <p:nvSpPr>
          <p:cNvPr id="6" name="Rectangle 5"/>
          <p:cNvSpPr/>
          <p:nvPr/>
        </p:nvSpPr>
        <p:spPr>
          <a:xfrm>
            <a:off x="6740434" y="1551727"/>
            <a:ext cx="7315200" cy="6093976"/>
          </a:xfrm>
          <a:prstGeom prst="rect">
            <a:avLst/>
          </a:prstGeom>
        </p:spPr>
        <p:txBody>
          <a:bodyPr>
            <a:spAutoFit/>
          </a:bodyPr>
          <a:lstStyle/>
          <a:p>
            <a:r>
              <a:rPr lang="en-US" sz="2600" dirty="0" smtClean="0"/>
              <a:t>From </a:t>
            </a:r>
            <a:r>
              <a:rPr lang="en-US" sz="2600" dirty="0"/>
              <a:t>2011-15</a:t>
            </a:r>
            <a:r>
              <a:rPr lang="en-US" sz="2600" dirty="0" smtClean="0"/>
              <a:t>, paid </a:t>
            </a:r>
            <a:r>
              <a:rPr lang="en-US" sz="2600" dirty="0"/>
              <a:t>by </a:t>
            </a:r>
            <a:r>
              <a:rPr lang="en-US" sz="2600" dirty="0" smtClean="0"/>
              <a:t>Title </a:t>
            </a:r>
            <a:r>
              <a:rPr lang="en-US" sz="2600" dirty="0"/>
              <a:t>V grant; beginning Fall 2015 </a:t>
            </a:r>
            <a:r>
              <a:rPr lang="en-US" sz="2600" dirty="0" smtClean="0"/>
              <a:t>on general </a:t>
            </a:r>
            <a:r>
              <a:rPr lang="en-US" sz="2600" dirty="0"/>
              <a:t>fund.  </a:t>
            </a:r>
            <a:endParaRPr lang="en-US" sz="2600" dirty="0" smtClean="0"/>
          </a:p>
          <a:p>
            <a:endParaRPr lang="en-US" sz="2600" dirty="0"/>
          </a:p>
          <a:p>
            <a:r>
              <a:rPr lang="en-US" sz="2600" dirty="0" smtClean="0"/>
              <a:t>Instructional student assistants, unionized, $12/hour</a:t>
            </a:r>
          </a:p>
          <a:p>
            <a:endParaRPr lang="en-US" sz="2600" dirty="0"/>
          </a:p>
          <a:p>
            <a:r>
              <a:rPr lang="en-US" sz="2600" dirty="0"/>
              <a:t>B</a:t>
            </a:r>
            <a:r>
              <a:rPr lang="en-US" sz="2600" dirty="0" smtClean="0"/>
              <a:t>ase </a:t>
            </a:r>
            <a:r>
              <a:rPr lang="en-US" sz="2600" dirty="0"/>
              <a:t>of 12 </a:t>
            </a:r>
            <a:r>
              <a:rPr lang="en-US" sz="2600" dirty="0" smtClean="0"/>
              <a:t>hours/week</a:t>
            </a:r>
            <a:r>
              <a:rPr lang="en-US" sz="2600" dirty="0"/>
              <a:t>, up to 15 hours (20 hours for two mentors who support more than one cohort). </a:t>
            </a:r>
            <a:endParaRPr lang="en-US" sz="2600" dirty="0" smtClean="0"/>
          </a:p>
          <a:p>
            <a:endParaRPr lang="en-US" sz="2600" dirty="0"/>
          </a:p>
          <a:p>
            <a:r>
              <a:rPr lang="en-US" sz="2600" dirty="0"/>
              <a:t>T</a:t>
            </a:r>
            <a:r>
              <a:rPr lang="en-US" sz="2600" dirty="0" smtClean="0"/>
              <a:t>wo weeks </a:t>
            </a:r>
            <a:r>
              <a:rPr lang="en-US" sz="2600" dirty="0"/>
              <a:t>of </a:t>
            </a:r>
            <a:r>
              <a:rPr lang="en-US" sz="2600" dirty="0" smtClean="0"/>
              <a:t>training, </a:t>
            </a:r>
            <a:r>
              <a:rPr lang="en-US" sz="2600" dirty="0"/>
              <a:t>in May and </a:t>
            </a:r>
            <a:r>
              <a:rPr lang="en-US" sz="2600" dirty="0" smtClean="0"/>
              <a:t>in August</a:t>
            </a:r>
          </a:p>
          <a:p>
            <a:endParaRPr lang="en-US" sz="2600" dirty="0"/>
          </a:p>
          <a:p>
            <a:r>
              <a:rPr lang="en-US" sz="2600" dirty="0" smtClean="0"/>
              <a:t>UEA workload:  ongoing </a:t>
            </a:r>
            <a:r>
              <a:rPr lang="en-US" sz="2600" dirty="0"/>
              <a:t>training, team meetings, office hours, UNIV class time </a:t>
            </a:r>
            <a:r>
              <a:rPr lang="en-US" sz="2600" dirty="0" smtClean="0"/>
              <a:t>(attend </a:t>
            </a:r>
            <a:r>
              <a:rPr lang="en-US" sz="2600" dirty="0"/>
              <a:t>once a week), DIG delivery, prep time, and </a:t>
            </a:r>
            <a:r>
              <a:rPr lang="en-US" sz="2600" dirty="0" smtClean="0"/>
              <a:t>reflection </a:t>
            </a:r>
            <a:r>
              <a:rPr lang="en-US" sz="2600" dirty="0"/>
              <a:t>reports for program continuous improvement, oversight, and data collection.</a:t>
            </a:r>
          </a:p>
        </p:txBody>
      </p:sp>
    </p:spTree>
    <p:extLst>
      <p:ext uri="{BB962C8B-B14F-4D97-AF65-F5344CB8AC3E}">
        <p14:creationId xmlns:p14="http://schemas.microsoft.com/office/powerpoint/2010/main" val="14647769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7762" y="1457843"/>
            <a:ext cx="3856489" cy="5016758"/>
          </a:xfrm>
          <a:prstGeom prst="rect">
            <a:avLst/>
          </a:prstGeom>
          <a:solidFill>
            <a:schemeClr val="accent6">
              <a:lumMod val="20000"/>
              <a:lumOff val="80000"/>
            </a:schemeClr>
          </a:solidFill>
        </p:spPr>
        <p:txBody>
          <a:bodyPr wrap="square">
            <a:spAutoFit/>
          </a:bodyPr>
          <a:lstStyle/>
          <a:p>
            <a:r>
              <a:rPr lang="en-US" sz="4000" b="1" dirty="0">
                <a:solidFill>
                  <a:schemeClr val="tx2"/>
                </a:solidFill>
              </a:rPr>
              <a:t>Let’s go on a PEEP Toolkit Tour</a:t>
            </a:r>
            <a:r>
              <a:rPr lang="en-US" sz="4000" b="1" dirty="0" smtClean="0">
                <a:solidFill>
                  <a:schemeClr val="tx2"/>
                </a:solidFill>
              </a:rPr>
              <a:t>!</a:t>
            </a:r>
          </a:p>
          <a:p>
            <a:endParaRPr lang="en-US" sz="4000" b="1" dirty="0">
              <a:solidFill>
                <a:schemeClr val="tx2"/>
              </a:solidFill>
            </a:endParaRPr>
          </a:p>
          <a:p>
            <a:endParaRPr lang="en-US" sz="4000" dirty="0" smtClean="0">
              <a:solidFill>
                <a:schemeClr val="tx2"/>
              </a:solidFill>
            </a:endParaRPr>
          </a:p>
          <a:p>
            <a:endParaRPr lang="en-US" sz="4000" dirty="0">
              <a:solidFill>
                <a:schemeClr val="tx2"/>
              </a:solidFill>
            </a:endParaRPr>
          </a:p>
          <a:p>
            <a:endParaRPr lang="en-US" sz="4000" dirty="0">
              <a:solidFill>
                <a:schemeClr val="tx2"/>
              </a:solidFill>
            </a:endParaRPr>
          </a:p>
          <a:p>
            <a:r>
              <a:rPr lang="en-US" sz="4000" b="1" dirty="0" smtClean="0">
                <a:solidFill>
                  <a:schemeClr val="tx2"/>
                </a:solidFill>
              </a:rPr>
              <a:t>DIG Simulation</a:t>
            </a:r>
            <a:endParaRPr lang="en-US" sz="4000" b="1" dirty="0">
              <a:solidFill>
                <a:schemeClr val="tx2"/>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2500" y="174812"/>
            <a:ext cx="8597900" cy="7759700"/>
          </a:xfrm>
          <a:prstGeom prst="rect">
            <a:avLst/>
          </a:prstGeom>
        </p:spPr>
      </p:pic>
    </p:spTree>
    <p:extLst>
      <p:ext uri="{BB962C8B-B14F-4D97-AF65-F5344CB8AC3E}">
        <p14:creationId xmlns:p14="http://schemas.microsoft.com/office/powerpoint/2010/main" val="17166383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3405" y="1530139"/>
            <a:ext cx="5886995" cy="4415246"/>
          </a:xfrm>
          <a:prstGeom prst="rect">
            <a:avLst/>
          </a:prstGeom>
        </p:spPr>
      </p:pic>
      <p:sp>
        <p:nvSpPr>
          <p:cNvPr id="4" name="Rectangle 3"/>
          <p:cNvSpPr/>
          <p:nvPr/>
        </p:nvSpPr>
        <p:spPr>
          <a:xfrm>
            <a:off x="287382" y="1809883"/>
            <a:ext cx="8273142" cy="5262979"/>
          </a:xfrm>
          <a:prstGeom prst="rect">
            <a:avLst/>
          </a:prstGeom>
        </p:spPr>
        <p:txBody>
          <a:bodyPr wrap="square">
            <a:spAutoFit/>
          </a:bodyPr>
          <a:lstStyle/>
          <a:p>
            <a:r>
              <a:rPr lang="en-US" sz="2800" dirty="0" smtClean="0"/>
              <a:t>UNIV </a:t>
            </a:r>
            <a:r>
              <a:rPr lang="en-US" sz="2800" dirty="0"/>
              <a:t>150 faculty choose </a:t>
            </a:r>
            <a:r>
              <a:rPr lang="en-US" sz="2800" dirty="0" smtClean="0"/>
              <a:t>theme </a:t>
            </a:r>
            <a:r>
              <a:rPr lang="en-US" sz="2800" dirty="0"/>
              <a:t>that allows students to gain knowledge on intercultural and multicultural perspectives and to develop critical reasoning skills.  </a:t>
            </a:r>
            <a:endParaRPr lang="en-US" sz="2800" dirty="0" smtClean="0"/>
          </a:p>
          <a:p>
            <a:endParaRPr lang="en-US" sz="2800" dirty="0" smtClean="0"/>
          </a:p>
          <a:p>
            <a:pPr marL="457200" indent="-457200">
              <a:buFont typeface="Arial" charset="0"/>
              <a:buChar char="•"/>
            </a:pPr>
            <a:r>
              <a:rPr lang="en-US" sz="2800" dirty="0" smtClean="0"/>
              <a:t>immigration</a:t>
            </a:r>
            <a:r>
              <a:rPr lang="en-US" sz="2800" dirty="0"/>
              <a:t>, educational justice, international modernism, environmental justice, </a:t>
            </a:r>
            <a:r>
              <a:rPr lang="en-US" sz="2800" dirty="0" smtClean="0"/>
              <a:t>citizenship, identity </a:t>
            </a:r>
            <a:r>
              <a:rPr lang="en-US" sz="2800" dirty="0"/>
              <a:t>formation, water issues, </a:t>
            </a:r>
            <a:r>
              <a:rPr lang="en-US" sz="2800" dirty="0" smtClean="0"/>
              <a:t>consumerism, sustainability. </a:t>
            </a:r>
          </a:p>
          <a:p>
            <a:endParaRPr lang="en-US" sz="2800" dirty="0"/>
          </a:p>
          <a:p>
            <a:r>
              <a:rPr lang="en-US" sz="2800" dirty="0" smtClean="0"/>
              <a:t>Faculty </a:t>
            </a:r>
            <a:r>
              <a:rPr lang="en-US" sz="2800" dirty="0"/>
              <a:t>often incorporate </a:t>
            </a:r>
            <a:r>
              <a:rPr lang="en-US" sz="2800" dirty="0" smtClean="0"/>
              <a:t>Campus </a:t>
            </a:r>
            <a:r>
              <a:rPr lang="en-US" sz="2800" dirty="0"/>
              <a:t>Reading Celebration book.  All faculty assign a Critical Reasoning Signature Assignment. </a:t>
            </a:r>
          </a:p>
        </p:txBody>
      </p:sp>
      <p:sp>
        <p:nvSpPr>
          <p:cNvPr id="6" name="Rectangle 5"/>
          <p:cNvSpPr/>
          <p:nvPr/>
        </p:nvSpPr>
        <p:spPr>
          <a:xfrm>
            <a:off x="1587181" y="945364"/>
            <a:ext cx="4941802" cy="584775"/>
          </a:xfrm>
          <a:prstGeom prst="rect">
            <a:avLst/>
          </a:prstGeom>
        </p:spPr>
        <p:txBody>
          <a:bodyPr wrap="none">
            <a:spAutoFit/>
          </a:bodyPr>
          <a:lstStyle/>
          <a:p>
            <a:r>
              <a:rPr lang="en-US" sz="3200" b="1" dirty="0" smtClean="0">
                <a:solidFill>
                  <a:schemeClr val="tx2"/>
                </a:solidFill>
              </a:rPr>
              <a:t>UNIV 150 First Year Seminar</a:t>
            </a:r>
            <a:endParaRPr lang="en-US" sz="3200" dirty="0"/>
          </a:p>
        </p:txBody>
      </p:sp>
    </p:spTree>
    <p:extLst>
      <p:ext uri="{BB962C8B-B14F-4D97-AF65-F5344CB8AC3E}">
        <p14:creationId xmlns:p14="http://schemas.microsoft.com/office/powerpoint/2010/main" val="14122916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3208" y="919428"/>
            <a:ext cx="6258252" cy="646331"/>
          </a:xfrm>
          <a:prstGeom prst="rect">
            <a:avLst/>
          </a:prstGeom>
        </p:spPr>
        <p:txBody>
          <a:bodyPr wrap="none">
            <a:spAutoFit/>
          </a:bodyPr>
          <a:lstStyle/>
          <a:p>
            <a:r>
              <a:rPr lang="en-US" sz="3600" b="1" dirty="0" smtClean="0">
                <a:solidFill>
                  <a:schemeClr val="tx2"/>
                </a:solidFill>
              </a:rPr>
              <a:t>UNIV 150 Faculty Development </a:t>
            </a:r>
            <a:endParaRPr lang="en-US" sz="3600" dirty="0"/>
          </a:p>
        </p:txBody>
      </p:sp>
      <p:sp>
        <p:nvSpPr>
          <p:cNvPr id="3" name="TextBox 2"/>
          <p:cNvSpPr txBox="1"/>
          <p:nvPr/>
        </p:nvSpPr>
        <p:spPr>
          <a:xfrm>
            <a:off x="8721302" y="391885"/>
            <a:ext cx="5695534" cy="7442037"/>
          </a:xfrm>
          <a:prstGeom prst="rect">
            <a:avLst/>
          </a:prstGeom>
          <a:noFill/>
        </p:spPr>
        <p:txBody>
          <a:bodyPr wrap="none" rtlCol="0">
            <a:spAutoFit/>
          </a:bodyPr>
          <a:lstStyle/>
          <a:p>
            <a:pPr marL="342900" indent="-342900">
              <a:buFont typeface="Arial" charset="0"/>
              <a:buChar char="•"/>
            </a:pPr>
            <a:r>
              <a:rPr lang="en-US" sz="2400" b="1" dirty="0" smtClean="0"/>
              <a:t>Learning Communities Best Practices</a:t>
            </a:r>
          </a:p>
          <a:p>
            <a:pPr marL="342900" indent="-342900">
              <a:buFont typeface="Arial" charset="0"/>
              <a:buChar char="•"/>
            </a:pPr>
            <a:endParaRPr lang="en-US" sz="2400" b="1" dirty="0"/>
          </a:p>
          <a:p>
            <a:pPr marL="342900" indent="-342900">
              <a:buFont typeface="Arial" charset="0"/>
              <a:buChar char="•"/>
            </a:pPr>
            <a:r>
              <a:rPr lang="en-US" sz="2400" b="1" dirty="0" smtClean="0"/>
              <a:t>Collaborating with a mentor</a:t>
            </a:r>
          </a:p>
          <a:p>
            <a:pPr marL="342900" indent="-342900">
              <a:buFont typeface="Arial" charset="0"/>
              <a:buChar char="•"/>
            </a:pPr>
            <a:endParaRPr lang="en-US" sz="2400" b="1" dirty="0"/>
          </a:p>
          <a:p>
            <a:pPr marL="342900" indent="-342900">
              <a:buFont typeface="Arial" charset="0"/>
              <a:buChar char="•"/>
            </a:pPr>
            <a:r>
              <a:rPr lang="en-US" sz="2400" b="1" dirty="0" smtClean="0"/>
              <a:t>Low-stakes writing assignments</a:t>
            </a:r>
          </a:p>
          <a:p>
            <a:pPr marL="342900" indent="-342900">
              <a:buFont typeface="Arial" charset="0"/>
              <a:buChar char="•"/>
            </a:pPr>
            <a:endParaRPr lang="en-US" sz="2400" b="1" dirty="0"/>
          </a:p>
          <a:p>
            <a:pPr marL="342900" indent="-342900">
              <a:buFont typeface="Arial" charset="0"/>
              <a:buChar char="•"/>
            </a:pPr>
            <a:r>
              <a:rPr lang="en-US" sz="2400" b="1" dirty="0" smtClean="0"/>
              <a:t>Culturally-responsive pedagogy</a:t>
            </a:r>
          </a:p>
          <a:p>
            <a:pPr marL="342900" indent="-342900">
              <a:buFont typeface="Arial" charset="0"/>
              <a:buChar char="•"/>
            </a:pPr>
            <a:endParaRPr lang="en-US" sz="2400" b="1" dirty="0" smtClean="0"/>
          </a:p>
          <a:p>
            <a:pPr marL="342900" indent="-342900">
              <a:buFont typeface="Arial" charset="0"/>
              <a:buChar char="•"/>
            </a:pPr>
            <a:r>
              <a:rPr lang="en-US" sz="2400" b="1" dirty="0" smtClean="0"/>
              <a:t>Active-learning strategies</a:t>
            </a:r>
          </a:p>
          <a:p>
            <a:pPr marL="342900" indent="-342900">
              <a:buFont typeface="Arial" charset="0"/>
              <a:buChar char="•"/>
            </a:pPr>
            <a:endParaRPr lang="en-US" sz="2400" b="1" dirty="0"/>
          </a:p>
          <a:p>
            <a:pPr marL="342900" indent="-342900">
              <a:buFont typeface="Arial" charset="0"/>
              <a:buChar char="•"/>
            </a:pPr>
            <a:r>
              <a:rPr lang="en-US" sz="2400" b="1" dirty="0" smtClean="0"/>
              <a:t>Teaching Quantitative Literacy</a:t>
            </a:r>
          </a:p>
          <a:p>
            <a:pPr marL="342900" indent="-342900">
              <a:buFont typeface="Arial" charset="0"/>
              <a:buChar char="•"/>
            </a:pPr>
            <a:endParaRPr lang="en-US" sz="2400" b="1" dirty="0"/>
          </a:p>
          <a:p>
            <a:pPr marL="342900" indent="-342900">
              <a:buFont typeface="Arial" charset="0"/>
              <a:buChar char="•"/>
            </a:pPr>
            <a:r>
              <a:rPr lang="en-US" sz="2400" b="1" dirty="0" smtClean="0"/>
              <a:t>Teaching Reading Strategies</a:t>
            </a:r>
          </a:p>
          <a:p>
            <a:pPr marL="342900" indent="-342900">
              <a:buFont typeface="Arial" charset="0"/>
              <a:buChar char="•"/>
            </a:pPr>
            <a:endParaRPr lang="en-US" sz="2400" b="1" dirty="0"/>
          </a:p>
          <a:p>
            <a:pPr marL="342900" indent="-342900">
              <a:buFont typeface="Arial" charset="0"/>
              <a:buChar char="•"/>
            </a:pPr>
            <a:r>
              <a:rPr lang="en-US" sz="2400" b="1" dirty="0" smtClean="0"/>
              <a:t>Teaching Critical Thinking and Reasoning</a:t>
            </a:r>
          </a:p>
          <a:p>
            <a:pPr marL="342900" indent="-342900">
              <a:buFont typeface="Arial" charset="0"/>
              <a:buChar char="•"/>
            </a:pPr>
            <a:endParaRPr lang="en-US" sz="2400" b="1" dirty="0" smtClean="0"/>
          </a:p>
          <a:p>
            <a:pPr marL="342900" indent="-342900">
              <a:buFont typeface="Arial" charset="0"/>
              <a:buChar char="•"/>
            </a:pPr>
            <a:r>
              <a:rPr lang="en-US" sz="2400" b="1" dirty="0" smtClean="0"/>
              <a:t>Battling Plagiarism</a:t>
            </a:r>
          </a:p>
          <a:p>
            <a:pPr marL="342900" indent="-342900">
              <a:buFont typeface="Arial" charset="0"/>
              <a:buChar char="•"/>
            </a:pPr>
            <a:endParaRPr lang="en-US" sz="2400" b="1" dirty="0" smtClean="0"/>
          </a:p>
          <a:p>
            <a:pPr marL="342900" indent="-342900">
              <a:buFont typeface="Arial" charset="0"/>
              <a:buChar char="•"/>
            </a:pPr>
            <a:r>
              <a:rPr lang="en-US" sz="2400" b="1" dirty="0" smtClean="0"/>
              <a:t>Outcome-based Assessment of GE SLOs</a:t>
            </a:r>
          </a:p>
          <a:p>
            <a:pPr marL="342900" indent="-342900">
              <a:buFont typeface="Arial" charset="0"/>
              <a:buChar char="•"/>
            </a:pPr>
            <a:endParaRPr lang="en-US" dirty="0"/>
          </a:p>
        </p:txBody>
      </p:sp>
      <p:sp>
        <p:nvSpPr>
          <p:cNvPr id="5" name="Rectangle 4"/>
          <p:cNvSpPr/>
          <p:nvPr/>
        </p:nvSpPr>
        <p:spPr>
          <a:xfrm>
            <a:off x="3546765" y="6112711"/>
            <a:ext cx="5174537" cy="954107"/>
          </a:xfrm>
          <a:prstGeom prst="rect">
            <a:avLst/>
          </a:prstGeom>
          <a:solidFill>
            <a:schemeClr val="accent6">
              <a:lumMod val="20000"/>
              <a:lumOff val="80000"/>
            </a:schemeClr>
          </a:solidFill>
        </p:spPr>
        <p:txBody>
          <a:bodyPr wrap="square">
            <a:spAutoFit/>
          </a:bodyPr>
          <a:lstStyle/>
          <a:p>
            <a:r>
              <a:rPr lang="en-US" sz="2800" b="1" dirty="0">
                <a:solidFill>
                  <a:schemeClr val="tx2"/>
                </a:solidFill>
              </a:rPr>
              <a:t>Cross-Training Exercise </a:t>
            </a:r>
            <a:r>
              <a:rPr lang="en-US" sz="2800" b="1" dirty="0" smtClean="0">
                <a:solidFill>
                  <a:schemeClr val="tx2"/>
                </a:solidFill>
              </a:rPr>
              <a:t>Activity</a:t>
            </a:r>
            <a:endParaRPr lang="en-US" sz="2800" b="1" dirty="0">
              <a:solidFill>
                <a:schemeClr val="tx2"/>
              </a:solidFill>
            </a:endParaRPr>
          </a:p>
          <a:p>
            <a:r>
              <a:rPr lang="en-US" sz="2800" b="1" dirty="0" smtClean="0">
                <a:solidFill>
                  <a:schemeClr val="tx2"/>
                </a:solidFill>
              </a:rPr>
              <a:t>One-to-one </a:t>
            </a:r>
            <a:r>
              <a:rPr lang="en-US" sz="2800" b="1" dirty="0">
                <a:solidFill>
                  <a:schemeClr val="tx2"/>
                </a:solidFill>
              </a:rPr>
              <a:t>communication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577" y="1565759"/>
            <a:ext cx="6117743" cy="4276842"/>
          </a:xfrm>
          <a:prstGeom prst="rect">
            <a:avLst/>
          </a:prstGeom>
        </p:spPr>
      </p:pic>
    </p:spTree>
    <p:extLst>
      <p:ext uri="{BB962C8B-B14F-4D97-AF65-F5344CB8AC3E}">
        <p14:creationId xmlns:p14="http://schemas.microsoft.com/office/powerpoint/2010/main" val="149210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lum bright="-20000" contrast="40000"/>
            <a:extLst>
              <a:ext uri="{28A0092B-C50C-407E-A947-70E740481C1C}">
                <a14:useLocalDpi xmlns:a14="http://schemas.microsoft.com/office/drawing/2010/main" val="0"/>
              </a:ext>
            </a:extLst>
          </a:blip>
          <a:srcRect r="794"/>
          <a:stretch/>
        </p:blipFill>
        <p:spPr bwMode="auto">
          <a:xfrm>
            <a:off x="365760" y="1828800"/>
            <a:ext cx="13441680" cy="5468514"/>
          </a:xfrm>
          <a:prstGeom prst="rect">
            <a:avLst/>
          </a:prstGeom>
          <a:noFill/>
          <a:ln>
            <a:noFill/>
          </a:ln>
          <a:extLst>
            <a:ext uri="{53640926-AAD7-44d8-BBD7-CCE9431645EC}">
              <a14:shadowObscured xmlns:a14="http://schemas.microsoft.com/office/drawing/2010/main" xmlns=""/>
            </a:ext>
          </a:extLst>
        </p:spPr>
      </p:pic>
      <p:sp>
        <p:nvSpPr>
          <p:cNvPr id="5" name="Title 4"/>
          <p:cNvSpPr>
            <a:spLocks noGrp="1"/>
          </p:cNvSpPr>
          <p:nvPr>
            <p:ph type="title"/>
          </p:nvPr>
        </p:nvSpPr>
        <p:spPr>
          <a:xfrm>
            <a:off x="1005840" y="0"/>
            <a:ext cx="12618720" cy="2028826"/>
          </a:xfrm>
        </p:spPr>
        <p:txBody>
          <a:bodyPr>
            <a:noAutofit/>
          </a:bodyPr>
          <a:lstStyle/>
          <a:p>
            <a:pPr algn="ctr"/>
            <a:r>
              <a:rPr lang="en-US" sz="3360" b="1" dirty="0"/>
              <a:t/>
            </a:r>
            <a:br>
              <a:rPr lang="en-US" sz="3360" b="1" dirty="0"/>
            </a:br>
            <a:r>
              <a:rPr lang="en-US" sz="3360" b="1" smtClean="0"/>
              <a:t>RESEARCH ANALYSIS</a:t>
            </a:r>
            <a:r>
              <a:rPr lang="en-US" sz="3360" b="1" dirty="0" smtClean="0"/>
              <a:t/>
            </a:r>
            <a:br>
              <a:rPr lang="en-US" sz="3360" b="1" dirty="0" smtClean="0"/>
            </a:br>
            <a:r>
              <a:rPr lang="en-US" sz="3360" b="1" dirty="0" smtClean="0"/>
              <a:t>Conceptual </a:t>
            </a:r>
            <a:r>
              <a:rPr lang="en-US" sz="3360" b="1" dirty="0"/>
              <a:t>Model: Purposeful pathways to first-year student success</a:t>
            </a:r>
            <a:br>
              <a:rPr lang="en-US" sz="3360" b="1" dirty="0"/>
            </a:br>
            <a:endParaRPr lang="en-US" sz="3360" b="1" dirty="0"/>
          </a:p>
        </p:txBody>
      </p:sp>
      <p:sp>
        <p:nvSpPr>
          <p:cNvPr id="2" name="TextBox 1"/>
          <p:cNvSpPr txBox="1"/>
          <p:nvPr/>
        </p:nvSpPr>
        <p:spPr>
          <a:xfrm>
            <a:off x="665962" y="7297314"/>
            <a:ext cx="13454565" cy="1089529"/>
          </a:xfrm>
          <a:prstGeom prst="rect">
            <a:avLst/>
          </a:prstGeom>
          <a:noFill/>
        </p:spPr>
        <p:txBody>
          <a:bodyPr wrap="none" rtlCol="0">
            <a:spAutoFit/>
          </a:bodyPr>
          <a:lstStyle/>
          <a:p>
            <a:pPr>
              <a:defRPr/>
            </a:pPr>
            <a:r>
              <a:rPr lang="en-US" dirty="0"/>
              <a:t>Quintero, A. M. (2015). </a:t>
            </a:r>
            <a:r>
              <a:rPr lang="en-US" i="1" dirty="0"/>
              <a:t>Purposeful pathways to first-year student success: Examining integrative high impact practices</a:t>
            </a:r>
          </a:p>
          <a:p>
            <a:pPr>
              <a:defRPr/>
            </a:pPr>
            <a:r>
              <a:rPr lang="en-US" i="1" dirty="0"/>
              <a:t> at a Hispanic-serving institution</a:t>
            </a:r>
            <a:r>
              <a:rPr lang="en-US" dirty="0"/>
              <a:t>.  Available from </a:t>
            </a:r>
            <a:r>
              <a:rPr lang="en-US" dirty="0" err="1"/>
              <a:t>ProQuest</a:t>
            </a:r>
            <a:r>
              <a:rPr lang="en-US" dirty="0"/>
              <a:t> Dissertations. </a:t>
            </a:r>
          </a:p>
          <a:p>
            <a:endParaRPr lang="en-US" dirty="0"/>
          </a:p>
        </p:txBody>
      </p:sp>
    </p:spTree>
    <p:extLst>
      <p:ext uri="{BB962C8B-B14F-4D97-AF65-F5344CB8AC3E}">
        <p14:creationId xmlns:p14="http://schemas.microsoft.com/office/powerpoint/2010/main" val="16172923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1520" y="457200"/>
            <a:ext cx="13167360" cy="1371600"/>
          </a:xfrm>
        </p:spPr>
        <p:txBody>
          <a:bodyPr>
            <a:noAutofit/>
          </a:bodyPr>
          <a:lstStyle/>
          <a:p>
            <a:r>
              <a:rPr lang="en-US" sz="4320" b="1" cap="small" dirty="0" smtClean="0">
                <a:effectLst>
                  <a:outerShdw blurRad="38100" dist="38100" dir="2700000" algn="tl">
                    <a:srgbClr val="000000">
                      <a:alpha val="43137"/>
                    </a:srgbClr>
                  </a:outerShdw>
                </a:effectLst>
                <a:latin typeface="Gill Sans MT" pitchFamily="34" charset="0"/>
              </a:rPr>
              <a:t>Impact </a:t>
            </a:r>
            <a:r>
              <a:rPr lang="en-US" sz="4320" b="1" cap="small" dirty="0">
                <a:effectLst>
                  <a:outerShdw blurRad="38100" dist="38100" dir="2700000" algn="tl">
                    <a:srgbClr val="000000">
                      <a:alpha val="43137"/>
                    </a:srgbClr>
                  </a:outerShdw>
                </a:effectLst>
                <a:latin typeface="Gill Sans MT" pitchFamily="34" charset="0"/>
              </a:rPr>
              <a:t>on First Year Student Success</a:t>
            </a:r>
            <a:br>
              <a:rPr lang="en-US" sz="4320" b="1" cap="small" dirty="0">
                <a:effectLst>
                  <a:outerShdw blurRad="38100" dist="38100" dir="2700000" algn="tl">
                    <a:srgbClr val="000000">
                      <a:alpha val="43137"/>
                    </a:srgbClr>
                  </a:outerShdw>
                </a:effectLst>
                <a:latin typeface="Gill Sans MT" pitchFamily="34" charset="0"/>
              </a:rPr>
            </a:br>
            <a:endParaRPr lang="en-US" sz="2400" dirty="0"/>
          </a:p>
        </p:txBody>
      </p:sp>
      <p:sp>
        <p:nvSpPr>
          <p:cNvPr id="6" name="Content Placeholder 5"/>
          <p:cNvSpPr>
            <a:spLocks noGrp="1"/>
          </p:cNvSpPr>
          <p:nvPr>
            <p:ph idx="1"/>
          </p:nvPr>
        </p:nvSpPr>
        <p:spPr>
          <a:xfrm>
            <a:off x="731520" y="1649482"/>
            <a:ext cx="13167360" cy="5665718"/>
          </a:xfrm>
        </p:spPr>
        <p:txBody>
          <a:bodyPr>
            <a:normAutofit/>
          </a:bodyPr>
          <a:lstStyle/>
          <a:p>
            <a:pPr marL="0" indent="0" algn="ctr">
              <a:buNone/>
            </a:pPr>
            <a:r>
              <a:rPr lang="en-US" dirty="0">
                <a:effectLst>
                  <a:outerShdw blurRad="38100" dist="38100" dir="2700000" algn="tl">
                    <a:srgbClr val="000000">
                      <a:alpha val="43137"/>
                    </a:srgbClr>
                  </a:outerShdw>
                </a:effectLst>
                <a:latin typeface="Gill Sans MT" panose="020B0502020104020203" pitchFamily="34" charset="0"/>
              </a:rPr>
              <a:t>First-Term Student Success Outcomes</a:t>
            </a:r>
          </a:p>
        </p:txBody>
      </p:sp>
      <p:grpSp>
        <p:nvGrpSpPr>
          <p:cNvPr id="7" name="Group 6"/>
          <p:cNvGrpSpPr/>
          <p:nvPr/>
        </p:nvGrpSpPr>
        <p:grpSpPr>
          <a:xfrm>
            <a:off x="731521" y="7315200"/>
            <a:ext cx="13167360" cy="731520"/>
            <a:chOff x="609601" y="6096000"/>
            <a:chExt cx="10972800" cy="609600"/>
          </a:xfrm>
        </p:grpSpPr>
        <p:pic>
          <p:nvPicPr>
            <p:cNvPr id="8" name="Picture 12" descr="CI Formal Logo_1B grad.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1075" y="6096000"/>
              <a:ext cx="2524125"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p:nvSpPr>
          <p:spPr>
            <a:xfrm>
              <a:off x="609601" y="6345009"/>
              <a:ext cx="3810000" cy="127121"/>
            </a:xfrm>
            <a:prstGeom prst="rect">
              <a:avLst/>
            </a:prstGeom>
            <a:gradFill flip="none" rotWithShape="1">
              <a:gsLst>
                <a:gs pos="0">
                  <a:srgbClr val="D21F36">
                    <a:shade val="30000"/>
                    <a:satMod val="115000"/>
                  </a:srgbClr>
                </a:gs>
                <a:gs pos="50000">
                  <a:srgbClr val="D21F36">
                    <a:shade val="67500"/>
                    <a:satMod val="115000"/>
                  </a:srgbClr>
                </a:gs>
                <a:gs pos="100000">
                  <a:srgbClr val="D21F36">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Rectangle 12"/>
            <p:cNvSpPr/>
            <p:nvPr/>
          </p:nvSpPr>
          <p:spPr>
            <a:xfrm>
              <a:off x="7620000" y="6345009"/>
              <a:ext cx="3962401" cy="127121"/>
            </a:xfrm>
            <a:prstGeom prst="rect">
              <a:avLst/>
            </a:prstGeom>
            <a:gradFill flip="none" rotWithShape="1">
              <a:gsLst>
                <a:gs pos="0">
                  <a:srgbClr val="D21F36">
                    <a:shade val="30000"/>
                    <a:satMod val="115000"/>
                  </a:srgbClr>
                </a:gs>
                <a:gs pos="50000">
                  <a:srgbClr val="D21F36">
                    <a:shade val="67500"/>
                    <a:satMod val="115000"/>
                  </a:srgbClr>
                </a:gs>
                <a:gs pos="100000">
                  <a:srgbClr val="D21F36">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grpSp>
      <p:graphicFrame>
        <p:nvGraphicFramePr>
          <p:cNvPr id="12" name="Chart 11"/>
          <p:cNvGraphicFramePr>
            <a:graphicFrameLocks/>
          </p:cNvGraphicFramePr>
          <p:nvPr>
            <p:extLst/>
          </p:nvPr>
        </p:nvGraphicFramePr>
        <p:xfrm>
          <a:off x="480060" y="2514600"/>
          <a:ext cx="13441680" cy="47548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a:graphicFrameLocks/>
          </p:cNvGraphicFramePr>
          <p:nvPr>
            <p:extLst/>
          </p:nvPr>
        </p:nvGraphicFramePr>
        <p:xfrm>
          <a:off x="617220" y="2548522"/>
          <a:ext cx="13258800" cy="476667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Chart 15"/>
          <p:cNvGraphicFramePr>
            <a:graphicFrameLocks/>
          </p:cNvGraphicFramePr>
          <p:nvPr>
            <p:extLst/>
          </p:nvPr>
        </p:nvGraphicFramePr>
        <p:xfrm>
          <a:off x="754380" y="2606040"/>
          <a:ext cx="13167360" cy="475488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Chart 16"/>
          <p:cNvGraphicFramePr>
            <a:graphicFrameLocks/>
          </p:cNvGraphicFramePr>
          <p:nvPr>
            <p:extLst/>
          </p:nvPr>
        </p:nvGraphicFramePr>
        <p:xfrm>
          <a:off x="731520" y="2355160"/>
          <a:ext cx="13258800" cy="4872162"/>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53071001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5"/>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2"/>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Graphic spid="12" grpId="1">
        <p:bldAsOne/>
      </p:bldGraphic>
      <p:bldGraphic spid="15" grpId="0">
        <p:bldAsOne/>
      </p:bldGraphic>
      <p:bldGraphic spid="15" grpId="1">
        <p:bldAsOne/>
      </p:bldGraphic>
      <p:bldGraphic spid="16" grpId="0">
        <p:bldAsOne/>
      </p:bldGraphic>
      <p:bldGraphic spid="16" grpId="1">
        <p:bldAsOne/>
      </p:bldGraphic>
      <p:bldGraphic spid="17" grpId="0">
        <p:bldAsOne/>
      </p:bldGraphic>
      <p:bldGraphic spid="17" grpId="1">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4800" b="1" cap="small" dirty="0">
                <a:effectLst>
                  <a:outerShdw blurRad="38100" dist="38100" dir="2700000" algn="tl">
                    <a:srgbClr val="000000">
                      <a:alpha val="43137"/>
                    </a:srgbClr>
                  </a:outerShdw>
                </a:effectLst>
                <a:latin typeface="Gill Sans MT" pitchFamily="34" charset="0"/>
              </a:rPr>
              <a:t>Summary of Findings</a:t>
            </a:r>
            <a:endParaRPr lang="en-US" sz="2160" dirty="0"/>
          </a:p>
        </p:txBody>
      </p:sp>
      <p:sp>
        <p:nvSpPr>
          <p:cNvPr id="6" name="Content Placeholder 5"/>
          <p:cNvSpPr>
            <a:spLocks noGrp="1"/>
          </p:cNvSpPr>
          <p:nvPr>
            <p:ph idx="1"/>
          </p:nvPr>
        </p:nvSpPr>
        <p:spPr>
          <a:xfrm>
            <a:off x="5760721" y="657225"/>
            <a:ext cx="8178800" cy="7023736"/>
          </a:xfrm>
        </p:spPr>
        <p:txBody>
          <a:bodyPr>
            <a:noAutofit/>
          </a:bodyPr>
          <a:lstStyle/>
          <a:p>
            <a:pPr marL="0" indent="0">
              <a:spcBef>
                <a:spcPts val="360"/>
              </a:spcBef>
              <a:spcAft>
                <a:spcPts val="360"/>
              </a:spcAft>
              <a:buNone/>
            </a:pPr>
            <a:r>
              <a:rPr lang="en-US" sz="2400" b="1" dirty="0">
                <a:latin typeface="Gill Sans MT" panose="020B0502020104020203" pitchFamily="34" charset="0"/>
              </a:rPr>
              <a:t>1. HIPs matter to student success and educational equity.</a:t>
            </a:r>
          </a:p>
          <a:p>
            <a:pPr marL="342900" lvl="1">
              <a:spcBef>
                <a:spcPts val="360"/>
              </a:spcBef>
              <a:spcAft>
                <a:spcPts val="360"/>
              </a:spcAft>
              <a:buFont typeface="Wingdings" panose="05000000000000000000" pitchFamily="2" charset="2"/>
              <a:buChar char="§"/>
            </a:pPr>
            <a:r>
              <a:rPr lang="en-US" sz="2400" dirty="0">
                <a:latin typeface="Gill Sans MT" panose="020B0502020104020203" pitchFamily="34" charset="0"/>
              </a:rPr>
              <a:t>Results demonstrate that FYE participants achieved greater gains on all first-term student success outcomes, compared to FYE nonparticipants who transitioned to college with better odds of succeeding in the first term.</a:t>
            </a:r>
          </a:p>
          <a:p>
            <a:pPr marL="342900" lvl="1">
              <a:spcBef>
                <a:spcPts val="360"/>
              </a:spcBef>
              <a:spcAft>
                <a:spcPts val="360"/>
              </a:spcAft>
              <a:buFont typeface="Wingdings" panose="05000000000000000000" pitchFamily="2" charset="2"/>
              <a:buChar char="§"/>
            </a:pPr>
            <a:endParaRPr lang="en-US" sz="1920" dirty="0">
              <a:latin typeface="Gill Sans MT" panose="020B0502020104020203" pitchFamily="34" charset="0"/>
            </a:endParaRPr>
          </a:p>
          <a:p>
            <a:pPr marL="0" indent="0">
              <a:spcBef>
                <a:spcPts val="360"/>
              </a:spcBef>
              <a:spcAft>
                <a:spcPts val="360"/>
              </a:spcAft>
              <a:buNone/>
            </a:pPr>
            <a:r>
              <a:rPr lang="en-US" sz="2400" b="1" dirty="0">
                <a:latin typeface="Gill Sans MT" panose="020B0502020104020203" pitchFamily="34" charset="0"/>
              </a:rPr>
              <a:t>2. Well-designed HIPs matter to student success.</a:t>
            </a:r>
          </a:p>
          <a:p>
            <a:pPr>
              <a:spcBef>
                <a:spcPts val="360"/>
              </a:spcBef>
              <a:spcAft>
                <a:spcPts val="360"/>
              </a:spcAft>
              <a:buFont typeface="Wingdings" panose="05000000000000000000" pitchFamily="2" charset="2"/>
              <a:buChar char="§"/>
            </a:pPr>
            <a:r>
              <a:rPr lang="en-US" sz="2400" dirty="0">
                <a:latin typeface="Gill Sans MT" panose="020B0502020104020203" pitchFamily="34" charset="0"/>
              </a:rPr>
              <a:t>Student assessment data show that the intentional structuring of multiple HIPs and the strength of the linkages within the FYE experience (i.e., linked learning community, collaborative assignments and projects, and embedded peer support) matter to academic and social transition in the first term, engaging classroom environments, and students’ self-perceptions of their academic success.</a:t>
            </a:r>
            <a:endParaRPr lang="en-US" altLang="en-US" sz="2400" dirty="0">
              <a:latin typeface="Gill Sans MT" panose="020B0502020104020203" pitchFamily="34" charset="0"/>
              <a:ea typeface="ヒラギノ角ゴ Pro W3"/>
              <a:cs typeface="ヒラギノ角ゴ Pro W3"/>
            </a:endParaRPr>
          </a:p>
          <a:p>
            <a:pPr marL="342900" lvl="1">
              <a:spcBef>
                <a:spcPts val="360"/>
              </a:spcBef>
              <a:spcAft>
                <a:spcPts val="360"/>
              </a:spcAft>
              <a:buFont typeface="Wingdings" panose="05000000000000000000" pitchFamily="2" charset="2"/>
              <a:buChar char="§"/>
            </a:pPr>
            <a:endParaRPr lang="en-US" sz="2400" dirty="0">
              <a:latin typeface="Gill Sans MT" panose="020B0502020104020203" pitchFamily="34" charset="0"/>
            </a:endParaRPr>
          </a:p>
          <a:p>
            <a:pPr marL="0" lvl="1" indent="0">
              <a:spcBef>
                <a:spcPts val="360"/>
              </a:spcBef>
              <a:spcAft>
                <a:spcPts val="360"/>
              </a:spcAft>
              <a:buNone/>
            </a:pPr>
            <a:endParaRPr lang="en-US" sz="2400" b="1" dirty="0">
              <a:latin typeface="Gill Sans MT" panose="020B0502020104020203" pitchFamily="34" charset="0"/>
            </a:endParaRPr>
          </a:p>
          <a:p>
            <a:pPr marL="0" indent="0">
              <a:spcBef>
                <a:spcPts val="360"/>
              </a:spcBef>
              <a:spcAft>
                <a:spcPts val="360"/>
              </a:spcAft>
              <a:buNone/>
            </a:pPr>
            <a:endParaRPr lang="en-US" sz="2400" dirty="0">
              <a:latin typeface="Gill Sans MT" panose="020B0502020104020203" pitchFamily="34" charset="0"/>
            </a:endParaRPr>
          </a:p>
        </p:txBody>
      </p:sp>
      <p:sp>
        <p:nvSpPr>
          <p:cNvPr id="2" name="Text Placeholder 1"/>
          <p:cNvSpPr>
            <a:spLocks noGrp="1"/>
          </p:cNvSpPr>
          <p:nvPr>
            <p:ph type="body" sz="half" idx="2"/>
          </p:nvPr>
        </p:nvSpPr>
        <p:spPr>
          <a:xfrm>
            <a:off x="673697" y="2707901"/>
            <a:ext cx="4813301" cy="4571441"/>
          </a:xfrm>
          <a:solidFill>
            <a:schemeClr val="accent5">
              <a:lumMod val="20000"/>
              <a:lumOff val="80000"/>
            </a:schemeClr>
          </a:solidFill>
        </p:spPr>
        <p:txBody>
          <a:bodyPr/>
          <a:lstStyle/>
          <a:p>
            <a:pPr>
              <a:spcBef>
                <a:spcPts val="720"/>
              </a:spcBef>
              <a:spcAft>
                <a:spcPts val="720"/>
              </a:spcAft>
            </a:pPr>
            <a:r>
              <a:rPr lang="en-US" sz="2400" b="1" dirty="0">
                <a:latin typeface="Gill Sans MT" panose="020B0502020104020203" pitchFamily="34" charset="0"/>
              </a:rPr>
              <a:t>FYE nonparticipants experienced:</a:t>
            </a:r>
          </a:p>
          <a:p>
            <a:pPr marL="554617" lvl="2" indent="-277308">
              <a:spcBef>
                <a:spcPts val="720"/>
              </a:spcBef>
              <a:spcAft>
                <a:spcPts val="720"/>
              </a:spcAft>
              <a:buFont typeface="Wingdings" pitchFamily="2" charset="2"/>
              <a:buChar char="§"/>
            </a:pPr>
            <a:r>
              <a:rPr lang="en-US" sz="2400" dirty="0">
                <a:latin typeface="Gill Sans MT" panose="020B0502020104020203" pitchFamily="34" charset="0"/>
              </a:rPr>
              <a:t>Higher odds of being on academic probation in the first-term </a:t>
            </a:r>
          </a:p>
          <a:p>
            <a:pPr marL="554617" lvl="2" indent="-277308">
              <a:spcBef>
                <a:spcPts val="720"/>
              </a:spcBef>
              <a:spcAft>
                <a:spcPts val="720"/>
              </a:spcAft>
              <a:buFont typeface="Wingdings" pitchFamily="2" charset="2"/>
              <a:buChar char="§"/>
            </a:pPr>
            <a:r>
              <a:rPr lang="en-US" sz="2400" dirty="0">
                <a:latin typeface="Gill Sans MT" panose="020B0502020104020203" pitchFamily="34" charset="0"/>
              </a:rPr>
              <a:t>Increased likelihood of lower first-term academic performance </a:t>
            </a:r>
          </a:p>
          <a:p>
            <a:pPr marL="554617" lvl="2" indent="-277308">
              <a:spcBef>
                <a:spcPts val="720"/>
              </a:spcBef>
              <a:spcAft>
                <a:spcPts val="720"/>
              </a:spcAft>
              <a:buFont typeface="Wingdings" pitchFamily="2" charset="2"/>
              <a:buChar char="§"/>
            </a:pPr>
            <a:r>
              <a:rPr lang="en-US" sz="2400" dirty="0">
                <a:latin typeface="Gill Sans MT" panose="020B0502020104020203" pitchFamily="34" charset="0"/>
              </a:rPr>
              <a:t>Lower rates of persistence to the second-term and second-year</a:t>
            </a:r>
          </a:p>
          <a:p>
            <a:endParaRPr lang="en-US" dirty="0"/>
          </a:p>
        </p:txBody>
      </p:sp>
      <p:sp>
        <p:nvSpPr>
          <p:cNvPr id="5" name="Content Placeholder 5"/>
          <p:cNvSpPr txBox="1">
            <a:spLocks/>
          </p:cNvSpPr>
          <p:nvPr/>
        </p:nvSpPr>
        <p:spPr>
          <a:xfrm>
            <a:off x="5720080" y="693422"/>
            <a:ext cx="8178800" cy="7261859"/>
          </a:xfrm>
          <a:prstGeom prst="rect">
            <a:avLst/>
          </a:prstGeom>
        </p:spPr>
        <p:txBody>
          <a:bodyPr vert="horz" lIns="109728" tIns="54864" rIns="109728" bIns="54864"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360"/>
              </a:spcBef>
              <a:spcAft>
                <a:spcPts val="360"/>
              </a:spcAft>
              <a:buNone/>
            </a:pPr>
            <a:r>
              <a:rPr lang="en-US" sz="2400" b="1" dirty="0">
                <a:latin typeface="Gill Sans MT" panose="020B0502020104020203" pitchFamily="34" charset="0"/>
              </a:rPr>
              <a:t>3. Purposeful connections to HIPs matter to the success of underserved students.</a:t>
            </a:r>
            <a:r>
              <a:rPr lang="en-US" sz="2400" dirty="0">
                <a:latin typeface="Gill Sans MT" panose="020B0502020104020203" pitchFamily="34" charset="0"/>
              </a:rPr>
              <a:t> </a:t>
            </a:r>
          </a:p>
          <a:p>
            <a:pPr>
              <a:spcBef>
                <a:spcPts val="360"/>
              </a:spcBef>
              <a:spcAft>
                <a:spcPts val="360"/>
              </a:spcAft>
              <a:buFont typeface="Wingdings" panose="05000000000000000000" pitchFamily="2" charset="2"/>
              <a:buChar char="§"/>
            </a:pPr>
            <a:r>
              <a:rPr lang="en-US" sz="2400" dirty="0">
                <a:latin typeface="Gill Sans MT" panose="020B0502020104020203" pitchFamily="34" charset="0"/>
              </a:rPr>
              <a:t>Despite being identified as “at risk” pre-college summer bridge participants, FYE participants who were required to participate achieved greater gains on all first-term student success outcomes compared to FYE nonparticipants. </a:t>
            </a:r>
          </a:p>
          <a:p>
            <a:pPr marL="0" indent="0">
              <a:spcBef>
                <a:spcPts val="360"/>
              </a:spcBef>
              <a:spcAft>
                <a:spcPts val="360"/>
              </a:spcAft>
              <a:buNone/>
            </a:pPr>
            <a:endParaRPr lang="en-US" sz="1920" dirty="0">
              <a:latin typeface="Gill Sans MT" panose="020B0502020104020203" pitchFamily="34" charset="0"/>
            </a:endParaRPr>
          </a:p>
          <a:p>
            <a:pPr marL="0" indent="0">
              <a:spcBef>
                <a:spcPts val="360"/>
              </a:spcBef>
              <a:spcAft>
                <a:spcPts val="360"/>
              </a:spcAft>
              <a:buNone/>
            </a:pPr>
            <a:r>
              <a:rPr lang="en-US" sz="2400" b="1" dirty="0">
                <a:latin typeface="Gill Sans MT" panose="020B0502020104020203" pitchFamily="34" charset="0"/>
              </a:rPr>
              <a:t>4. Institutional intentionally matters to student success.</a:t>
            </a:r>
            <a:r>
              <a:rPr lang="en-US" sz="2400" dirty="0">
                <a:latin typeface="Gill Sans MT" panose="020B0502020104020203" pitchFamily="34" charset="0"/>
              </a:rPr>
              <a:t> </a:t>
            </a:r>
          </a:p>
          <a:p>
            <a:pPr>
              <a:spcBef>
                <a:spcPts val="360"/>
              </a:spcBef>
              <a:spcAft>
                <a:spcPts val="360"/>
              </a:spcAft>
              <a:buFont typeface="Wingdings" panose="05000000000000000000" pitchFamily="2" charset="2"/>
              <a:buChar char="§"/>
            </a:pPr>
            <a:r>
              <a:rPr lang="en-US" sz="2400" dirty="0">
                <a:latin typeface="Gill Sans MT" panose="020B0502020104020203" pitchFamily="34" charset="0"/>
              </a:rPr>
              <a:t>Integrative and purposeful</a:t>
            </a:r>
            <a:r>
              <a:rPr lang="en-US" sz="2400" i="1" dirty="0">
                <a:latin typeface="Gill Sans MT" panose="020B0502020104020203" pitchFamily="34" charset="0"/>
              </a:rPr>
              <a:t> </a:t>
            </a:r>
            <a:r>
              <a:rPr lang="en-US" sz="2400" dirty="0">
                <a:latin typeface="Gill Sans MT" panose="020B0502020104020203" pitchFamily="34" charset="0"/>
              </a:rPr>
              <a:t>HIPs were found to</a:t>
            </a:r>
            <a:r>
              <a:rPr lang="en-US" sz="2400" i="1" dirty="0">
                <a:latin typeface="Gill Sans MT" panose="020B0502020104020203" pitchFamily="34" charset="0"/>
              </a:rPr>
              <a:t> </a:t>
            </a:r>
            <a:r>
              <a:rPr lang="en-US" sz="2400" dirty="0">
                <a:latin typeface="Gill Sans MT" panose="020B0502020104020203" pitchFamily="34" charset="0"/>
              </a:rPr>
              <a:t>interrupt the negative effects of student background characteristics and pre-college experiences by increasing the odds of student success for </a:t>
            </a:r>
            <a:r>
              <a:rPr lang="en-US" sz="2400" i="1" dirty="0">
                <a:latin typeface="Gill Sans MT" panose="020B0502020104020203" pitchFamily="34" charset="0"/>
              </a:rPr>
              <a:t>all</a:t>
            </a:r>
            <a:r>
              <a:rPr lang="en-US" sz="2400" dirty="0">
                <a:latin typeface="Gill Sans MT" panose="020B0502020104020203" pitchFamily="34" charset="0"/>
              </a:rPr>
              <a:t> FYE participants in the first term.</a:t>
            </a:r>
          </a:p>
          <a:p>
            <a:pPr>
              <a:spcBef>
                <a:spcPts val="360"/>
              </a:spcBef>
              <a:spcAft>
                <a:spcPts val="360"/>
              </a:spcAft>
              <a:buFont typeface="Wingdings" panose="05000000000000000000" pitchFamily="2" charset="2"/>
              <a:buChar char="§"/>
            </a:pPr>
            <a:r>
              <a:rPr lang="en-US" altLang="en-US" sz="2400" dirty="0">
                <a:latin typeface="Gill Sans MT" panose="020B0502020104020203" pitchFamily="34" charset="0"/>
                <a:ea typeface="ヒラギノ角ゴ Pro W3"/>
                <a:cs typeface="ヒラギノ角ゴ Pro W3"/>
              </a:rPr>
              <a:t>What is good for underserved student populations is good for the general population; HSI (Title V) funds support innovations that benefit all students.</a:t>
            </a:r>
          </a:p>
          <a:p>
            <a:pPr>
              <a:spcBef>
                <a:spcPts val="360"/>
              </a:spcBef>
              <a:spcAft>
                <a:spcPts val="360"/>
              </a:spcAft>
              <a:buFont typeface="Wingdings" panose="05000000000000000000" pitchFamily="2" charset="2"/>
              <a:buChar char="§"/>
            </a:pPr>
            <a:r>
              <a:rPr lang="en-US" sz="2400" dirty="0">
                <a:latin typeface="Gill Sans MT" panose="020B0502020104020203" pitchFamily="34" charset="0"/>
              </a:rPr>
              <a:t>Institutions can change their practices to create a more level playing field to reduce disparities in academic achievement, academic performance, and persistence. </a:t>
            </a:r>
            <a:endParaRPr lang="en-US" altLang="en-US" sz="2400" dirty="0">
              <a:latin typeface="Gill Sans MT" panose="020B0502020104020203" pitchFamily="34" charset="0"/>
              <a:ea typeface="ヒラギノ角ゴ Pro W3"/>
              <a:cs typeface="ヒラギノ角ゴ Pro W3"/>
            </a:endParaRPr>
          </a:p>
          <a:p>
            <a:endParaRPr lang="en-US" sz="2400" dirty="0"/>
          </a:p>
        </p:txBody>
      </p:sp>
    </p:spTree>
    <p:extLst>
      <p:ext uri="{BB962C8B-B14F-4D97-AF65-F5344CB8AC3E}">
        <p14:creationId xmlns:p14="http://schemas.microsoft.com/office/powerpoint/2010/main" val="7485596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15953" y="5728791"/>
            <a:ext cx="7315200" cy="1089529"/>
          </a:xfrm>
          <a:prstGeom prst="rect">
            <a:avLst/>
          </a:prstGeom>
        </p:spPr>
        <p:txBody>
          <a:bodyPr>
            <a:spAutoFit/>
          </a:bodyPr>
          <a:lstStyle/>
          <a:p>
            <a:r>
              <a:rPr lang="en-US" dirty="0">
                <a:hlinkClick r:id="rId3"/>
              </a:rPr>
              <a:t>http://</a:t>
            </a:r>
            <a:r>
              <a:rPr lang="en-US" dirty="0" smtClean="0">
                <a:hlinkClick r:id="rId3"/>
              </a:rPr>
              <a:t>www.csuci.edu/islas/universityexperience/program-impact-video.htm</a:t>
            </a:r>
            <a:endParaRPr lang="en-US" dirty="0" smtClean="0"/>
          </a:p>
          <a:p>
            <a:endParaRPr lang="en-US" dirty="0"/>
          </a:p>
        </p:txBody>
      </p:sp>
      <p:sp>
        <p:nvSpPr>
          <p:cNvPr id="3" name="Rectangle 2"/>
          <p:cNvSpPr/>
          <p:nvPr/>
        </p:nvSpPr>
        <p:spPr>
          <a:xfrm>
            <a:off x="5559313" y="337691"/>
            <a:ext cx="7203960" cy="707886"/>
          </a:xfrm>
          <a:prstGeom prst="rect">
            <a:avLst/>
          </a:prstGeom>
        </p:spPr>
        <p:txBody>
          <a:bodyPr wrap="none">
            <a:spAutoFit/>
          </a:bodyPr>
          <a:lstStyle/>
          <a:p>
            <a:r>
              <a:rPr lang="en-US" sz="4000" b="1" cap="small" dirty="0">
                <a:effectLst>
                  <a:outerShdw blurRad="38100" dist="38100" dir="2700000" algn="tl">
                    <a:srgbClr val="000000">
                      <a:alpha val="43137"/>
                    </a:srgbClr>
                  </a:outerShdw>
                </a:effectLst>
                <a:latin typeface="Gill Sans MT" pitchFamily="34" charset="0"/>
              </a:rPr>
              <a:t>Impact on </a:t>
            </a:r>
            <a:r>
              <a:rPr lang="en-US" sz="4000" b="1" cap="small" dirty="0" smtClean="0">
                <a:effectLst>
                  <a:outerShdw blurRad="38100" dist="38100" dir="2700000" algn="tl">
                    <a:srgbClr val="000000">
                      <a:alpha val="43137"/>
                    </a:srgbClr>
                  </a:outerShdw>
                </a:effectLst>
                <a:latin typeface="Gill Sans MT" pitchFamily="34" charset="0"/>
              </a:rPr>
              <a:t>Student </a:t>
            </a:r>
            <a:r>
              <a:rPr lang="en-US" sz="4000" b="1" cap="small" dirty="0">
                <a:effectLst>
                  <a:outerShdw blurRad="38100" dist="38100" dir="2700000" algn="tl">
                    <a:srgbClr val="000000">
                      <a:alpha val="43137"/>
                    </a:srgbClr>
                  </a:outerShdw>
                </a:effectLst>
                <a:latin typeface="Gill Sans MT" pitchFamily="34" charset="0"/>
              </a:rPr>
              <a:t>Success</a:t>
            </a:r>
            <a:endParaRPr lang="en-US" sz="4000" dirty="0"/>
          </a:p>
        </p:txBody>
      </p:sp>
      <p:sp>
        <p:nvSpPr>
          <p:cNvPr id="4" name="Rectangle 3"/>
          <p:cNvSpPr/>
          <p:nvPr/>
        </p:nvSpPr>
        <p:spPr>
          <a:xfrm>
            <a:off x="888273" y="1436594"/>
            <a:ext cx="12697098" cy="5226046"/>
          </a:xfrm>
          <a:prstGeom prst="rect">
            <a:avLst/>
          </a:prstGeom>
        </p:spPr>
        <p:txBody>
          <a:bodyPr wrap="square">
            <a:spAutoFit/>
          </a:bodyPr>
          <a:lstStyle/>
          <a:p>
            <a:r>
              <a:rPr lang="en-US" sz="2400" dirty="0" smtClean="0"/>
              <a:t>Retention </a:t>
            </a:r>
            <a:r>
              <a:rPr lang="en-US" sz="2400" dirty="0"/>
              <a:t>rates </a:t>
            </a:r>
            <a:r>
              <a:rPr lang="en-US" sz="2400" dirty="0" smtClean="0"/>
              <a:t>are higher than others students for years </a:t>
            </a:r>
            <a:r>
              <a:rPr lang="en-US" sz="2400" dirty="0"/>
              <a:t>2 through 4 (2012 cohorts through 2014</a:t>
            </a:r>
            <a:r>
              <a:rPr lang="en-US" sz="2400" dirty="0" smtClean="0"/>
              <a:t>), but this did not result in better </a:t>
            </a:r>
            <a:r>
              <a:rPr lang="en-US" sz="2400" dirty="0"/>
              <a:t>4 year graduation rate for the first </a:t>
            </a:r>
            <a:r>
              <a:rPr lang="en-US" sz="2400" dirty="0" smtClean="0"/>
              <a:t>and smallest cohort</a:t>
            </a:r>
            <a:r>
              <a:rPr lang="en-US" sz="2400" dirty="0"/>
              <a:t>. </a:t>
            </a:r>
            <a:r>
              <a:rPr lang="en-US" sz="2400" dirty="0" smtClean="0"/>
              <a:t> Retention </a:t>
            </a:r>
            <a:r>
              <a:rPr lang="en-US" sz="2400" dirty="0"/>
              <a:t>and degree progress data bode well for 4 year graduation rate for F2013 and F2014 FYE participants. </a:t>
            </a:r>
            <a:endParaRPr lang="en-US" sz="2400" dirty="0" smtClean="0"/>
          </a:p>
          <a:p>
            <a:endParaRPr lang="en-US" sz="2400" dirty="0"/>
          </a:p>
          <a:p>
            <a:r>
              <a:rPr lang="en-US" sz="2400" dirty="0" smtClean="0"/>
              <a:t>In </a:t>
            </a:r>
            <a:r>
              <a:rPr lang="en-US" sz="2400" dirty="0"/>
              <a:t>the </a:t>
            </a:r>
            <a:r>
              <a:rPr lang="en-US" sz="2400" dirty="0" smtClean="0"/>
              <a:t>beginning, FYE </a:t>
            </a:r>
            <a:r>
              <a:rPr lang="en-US" sz="2400" dirty="0"/>
              <a:t>students had lower GPAs at </a:t>
            </a:r>
            <a:r>
              <a:rPr lang="en-US" sz="2400" dirty="0" smtClean="0"/>
              <a:t>beginning </a:t>
            </a:r>
            <a:r>
              <a:rPr lang="en-US" sz="2400" dirty="0"/>
              <a:t>of </a:t>
            </a:r>
            <a:r>
              <a:rPr lang="en-US" sz="2400" dirty="0" smtClean="0"/>
              <a:t>years </a:t>
            </a:r>
            <a:r>
              <a:rPr lang="en-US" sz="2400" dirty="0"/>
              <a:t>2, 3, and 4.  </a:t>
            </a:r>
            <a:r>
              <a:rPr lang="en-US" sz="2400" b="1" dirty="0"/>
              <a:t>The gap has closed </a:t>
            </a:r>
            <a:r>
              <a:rPr lang="en-US" sz="2400" dirty="0"/>
              <a:t>in each subsequent year and the fall 2014 cohort had a higher GPA at the beginning of year 2 than the rest of the </a:t>
            </a:r>
            <a:r>
              <a:rPr lang="en-US" sz="2400" dirty="0" smtClean="0"/>
              <a:t>freshmen.</a:t>
            </a:r>
            <a:endParaRPr lang="en-US" sz="2400" dirty="0"/>
          </a:p>
          <a:p>
            <a:endParaRPr lang="en-US" sz="2400" dirty="0" smtClean="0"/>
          </a:p>
          <a:p>
            <a:r>
              <a:rPr lang="en-US" sz="2400" dirty="0" smtClean="0"/>
              <a:t>Initially </a:t>
            </a:r>
            <a:r>
              <a:rPr lang="en-US" sz="2400" dirty="0"/>
              <a:t>fewer </a:t>
            </a:r>
            <a:r>
              <a:rPr lang="en-US" sz="2400" dirty="0" smtClean="0"/>
              <a:t>FYE </a:t>
            </a:r>
            <a:r>
              <a:rPr lang="en-US" sz="2400" dirty="0"/>
              <a:t>students were progressing in terms of units completed. </a:t>
            </a:r>
            <a:r>
              <a:rPr lang="en-US" sz="2400" dirty="0" smtClean="0"/>
              <a:t> Over next </a:t>
            </a:r>
            <a:r>
              <a:rPr lang="en-US" sz="2400" dirty="0"/>
              <a:t>three cohorts, </a:t>
            </a:r>
            <a:r>
              <a:rPr lang="en-US" sz="2400" b="1" dirty="0"/>
              <a:t>the gap has closed </a:t>
            </a:r>
            <a:r>
              <a:rPr lang="en-US" sz="2400" dirty="0"/>
              <a:t>and now a higher percentage of UNIV150 students are sophomores at the beginning of the year 2 in comparison to all other students in their matriculation cohort</a:t>
            </a:r>
            <a:r>
              <a:rPr lang="en-US" sz="2400" dirty="0" smtClean="0"/>
              <a:t>.</a:t>
            </a:r>
          </a:p>
          <a:p>
            <a:endParaRPr lang="en-US" sz="2400" dirty="0"/>
          </a:p>
          <a:p>
            <a:r>
              <a:rPr lang="en-US" sz="2400" b="1" i="1" dirty="0" smtClean="0">
                <a:solidFill>
                  <a:schemeClr val="accent1">
                    <a:lumMod val="75000"/>
                  </a:schemeClr>
                </a:solidFill>
              </a:rPr>
              <a:t>AS WE GET BIGGER, WE GET BETTER</a:t>
            </a:r>
            <a:endParaRPr lang="en-US" sz="2400" b="1" i="1" dirty="0">
              <a:solidFill>
                <a:schemeClr val="accent1">
                  <a:lumMod val="75000"/>
                </a:schemeClr>
              </a:solidFill>
            </a:endParaRPr>
          </a:p>
          <a:p>
            <a:r>
              <a:rPr lang="en-US" dirty="0"/>
              <a:t> </a:t>
            </a:r>
          </a:p>
        </p:txBody>
      </p:sp>
    </p:spTree>
    <p:extLst>
      <p:ext uri="{BB962C8B-B14F-4D97-AF65-F5344CB8AC3E}">
        <p14:creationId xmlns:p14="http://schemas.microsoft.com/office/powerpoint/2010/main" val="19249588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8176" y="777853"/>
            <a:ext cx="3124573" cy="707886"/>
          </a:xfrm>
          <a:prstGeom prst="rect">
            <a:avLst/>
          </a:prstGeom>
        </p:spPr>
        <p:txBody>
          <a:bodyPr wrap="none">
            <a:spAutoFit/>
          </a:bodyPr>
          <a:lstStyle/>
          <a:p>
            <a:r>
              <a:rPr lang="en-US" sz="4000" b="1" dirty="0"/>
              <a:t>SCALING UP 1</a:t>
            </a:r>
            <a:endParaRPr lang="en-US" sz="4000" dirty="0"/>
          </a:p>
        </p:txBody>
      </p:sp>
      <p:sp>
        <p:nvSpPr>
          <p:cNvPr id="6" name="Rectangle 5"/>
          <p:cNvSpPr/>
          <p:nvPr/>
        </p:nvSpPr>
        <p:spPr>
          <a:xfrm>
            <a:off x="754016" y="2602022"/>
            <a:ext cx="2944224" cy="3046988"/>
          </a:xfrm>
          <a:prstGeom prst="rect">
            <a:avLst/>
          </a:prstGeom>
        </p:spPr>
        <p:txBody>
          <a:bodyPr wrap="square">
            <a:spAutoFit/>
          </a:bodyPr>
          <a:lstStyle/>
          <a:p>
            <a:r>
              <a:rPr lang="en-US" sz="3200" dirty="0"/>
              <a:t>FYE is open to all freshmen, though not all freshmen have the opportunity (yet?).</a:t>
            </a:r>
          </a:p>
        </p:txBody>
      </p:sp>
      <p:graphicFrame>
        <p:nvGraphicFramePr>
          <p:cNvPr id="7" name="Table 6"/>
          <p:cNvGraphicFramePr>
            <a:graphicFrameLocks noGrp="1"/>
          </p:cNvGraphicFramePr>
          <p:nvPr>
            <p:extLst>
              <p:ext uri="{D42A27DB-BD31-4B8C-83A1-F6EECF244321}">
                <p14:modId xmlns:p14="http://schemas.microsoft.com/office/powerpoint/2010/main" val="404778384"/>
              </p:ext>
            </p:extLst>
          </p:nvPr>
        </p:nvGraphicFramePr>
        <p:xfrm>
          <a:off x="4145280" y="2214882"/>
          <a:ext cx="10180320" cy="3989876"/>
        </p:xfrm>
        <a:graphic>
          <a:graphicData uri="http://schemas.openxmlformats.org/drawingml/2006/table">
            <a:tbl>
              <a:tblPr firstRow="1" bandRow="1">
                <a:tableStyleId>{5C22544A-7EE6-4342-B048-85BDC9FD1C3A}</a:tableStyleId>
              </a:tblPr>
              <a:tblGrid>
                <a:gridCol w="1696720"/>
                <a:gridCol w="1696720"/>
                <a:gridCol w="1696720"/>
                <a:gridCol w="1696720"/>
                <a:gridCol w="1696720"/>
                <a:gridCol w="1696720"/>
              </a:tblGrid>
              <a:tr h="1194938">
                <a:tc>
                  <a:txBody>
                    <a:bodyPr/>
                    <a:lstStyle/>
                    <a:p>
                      <a:endParaRPr lang="en-US" dirty="0"/>
                    </a:p>
                  </a:txBody>
                  <a:tcPr/>
                </a:tc>
                <a:tc>
                  <a:txBody>
                    <a:bodyPr/>
                    <a:lstStyle/>
                    <a:p>
                      <a:r>
                        <a:rPr lang="en-US" dirty="0" smtClean="0"/>
                        <a:t>All FTFT</a:t>
                      </a:r>
                      <a:endParaRPr lang="en-US" dirty="0"/>
                    </a:p>
                  </a:txBody>
                  <a:tcPr/>
                </a:tc>
                <a:tc>
                  <a:txBody>
                    <a:bodyPr/>
                    <a:lstStyle/>
                    <a:p>
                      <a:r>
                        <a:rPr lang="en-US" dirty="0" smtClean="0"/>
                        <a:t>FYE FTFT</a:t>
                      </a:r>
                    </a:p>
                    <a:p>
                      <a:r>
                        <a:rPr lang="en-US" dirty="0" smtClean="0"/>
                        <a:t>(U150/E UEA LC)</a:t>
                      </a:r>
                      <a:endParaRPr lang="en-US" dirty="0"/>
                    </a:p>
                  </a:txBody>
                  <a:tcPr/>
                </a:tc>
                <a:tc>
                  <a:txBody>
                    <a:bodyPr/>
                    <a:lstStyle/>
                    <a:p>
                      <a:r>
                        <a:rPr lang="en-US" dirty="0" smtClean="0"/>
                        <a:t>FYE as % of all FTFT</a:t>
                      </a:r>
                      <a:endParaRPr lang="en-US" dirty="0"/>
                    </a:p>
                  </a:txBody>
                  <a:tcPr/>
                </a:tc>
                <a:tc>
                  <a:txBody>
                    <a:bodyPr/>
                    <a:lstStyle/>
                    <a:p>
                      <a:r>
                        <a:rPr lang="en-US" dirty="0" smtClean="0"/>
                        <a:t># FYE links</a:t>
                      </a:r>
                      <a:endParaRPr lang="en-US" dirty="0"/>
                    </a:p>
                  </a:txBody>
                  <a:tcPr/>
                </a:tc>
                <a:tc>
                  <a:txBody>
                    <a:bodyPr/>
                    <a:lstStyle/>
                    <a:p>
                      <a:r>
                        <a:rPr lang="en-US" dirty="0" smtClean="0"/>
                        <a:t># FYE</a:t>
                      </a:r>
                      <a:r>
                        <a:rPr lang="en-US" baseline="0" dirty="0" smtClean="0"/>
                        <a:t> also Living- Learning</a:t>
                      </a:r>
                      <a:endParaRPr lang="en-US" dirty="0"/>
                    </a:p>
                  </a:txBody>
                  <a:tcPr/>
                </a:tc>
              </a:tr>
              <a:tr h="465823">
                <a:tc>
                  <a:txBody>
                    <a:bodyPr/>
                    <a:lstStyle/>
                    <a:p>
                      <a:r>
                        <a:rPr lang="en-US" dirty="0" smtClean="0"/>
                        <a:t>Fall 2011</a:t>
                      </a:r>
                      <a:endParaRPr lang="en-US" dirty="0"/>
                    </a:p>
                  </a:txBody>
                  <a:tcPr/>
                </a:tc>
                <a:tc>
                  <a:txBody>
                    <a:bodyPr/>
                    <a:lstStyle/>
                    <a:p>
                      <a:pPr algn="ctr"/>
                      <a:r>
                        <a:rPr lang="en-US" dirty="0" smtClean="0"/>
                        <a:t>602</a:t>
                      </a:r>
                      <a:endParaRPr lang="en-US" dirty="0"/>
                    </a:p>
                  </a:txBody>
                  <a:tcPr/>
                </a:tc>
                <a:tc>
                  <a:txBody>
                    <a:bodyPr/>
                    <a:lstStyle/>
                    <a:p>
                      <a:pPr algn="ctr"/>
                      <a:r>
                        <a:rPr lang="en-US" dirty="0" smtClean="0"/>
                        <a:t>77</a:t>
                      </a:r>
                      <a:endParaRPr lang="en-US" dirty="0"/>
                    </a:p>
                  </a:txBody>
                  <a:tcPr/>
                </a:tc>
                <a:tc>
                  <a:txBody>
                    <a:bodyPr/>
                    <a:lstStyle/>
                    <a:p>
                      <a:pPr algn="ctr"/>
                      <a:r>
                        <a:rPr lang="en-US" dirty="0" smtClean="0"/>
                        <a:t>13%</a:t>
                      </a:r>
                      <a:endParaRPr lang="en-US" dirty="0"/>
                    </a:p>
                  </a:txBody>
                  <a:tcPr/>
                </a:tc>
                <a:tc>
                  <a:txBody>
                    <a:bodyPr/>
                    <a:lstStyle/>
                    <a:p>
                      <a:pPr algn="ctr"/>
                      <a:r>
                        <a:rPr lang="en-US" dirty="0" smtClean="0"/>
                        <a:t>4</a:t>
                      </a:r>
                      <a:endParaRPr lang="en-US" dirty="0"/>
                    </a:p>
                  </a:txBody>
                  <a:tcPr/>
                </a:tc>
                <a:tc>
                  <a:txBody>
                    <a:bodyPr/>
                    <a:lstStyle/>
                    <a:p>
                      <a:pPr algn="ctr"/>
                      <a:endParaRPr lang="en-US"/>
                    </a:p>
                  </a:txBody>
                  <a:tcPr/>
                </a:tc>
              </a:tr>
              <a:tr h="465823">
                <a:tc>
                  <a:txBody>
                    <a:bodyPr/>
                    <a:lstStyle/>
                    <a:p>
                      <a:r>
                        <a:rPr lang="en-US" dirty="0" smtClean="0"/>
                        <a:t>Fall 2012</a:t>
                      </a:r>
                      <a:endParaRPr lang="en-US" dirty="0"/>
                    </a:p>
                  </a:txBody>
                  <a:tcPr/>
                </a:tc>
                <a:tc>
                  <a:txBody>
                    <a:bodyPr/>
                    <a:lstStyle/>
                    <a:p>
                      <a:pPr algn="ctr"/>
                      <a:r>
                        <a:rPr lang="en-US" dirty="0" smtClean="0"/>
                        <a:t>732</a:t>
                      </a:r>
                      <a:endParaRPr lang="en-US" dirty="0"/>
                    </a:p>
                  </a:txBody>
                  <a:tcPr/>
                </a:tc>
                <a:tc>
                  <a:txBody>
                    <a:bodyPr/>
                    <a:lstStyle/>
                    <a:p>
                      <a:pPr algn="ctr"/>
                      <a:r>
                        <a:rPr lang="en-US" dirty="0" smtClean="0"/>
                        <a:t>98</a:t>
                      </a:r>
                      <a:endParaRPr lang="en-US" dirty="0"/>
                    </a:p>
                  </a:txBody>
                  <a:tcPr/>
                </a:tc>
                <a:tc>
                  <a:txBody>
                    <a:bodyPr/>
                    <a:lstStyle/>
                    <a:p>
                      <a:pPr algn="ctr"/>
                      <a:r>
                        <a:rPr lang="en-US" dirty="0" smtClean="0"/>
                        <a:t>13%</a:t>
                      </a:r>
                      <a:endParaRPr lang="en-US" dirty="0"/>
                    </a:p>
                  </a:txBody>
                  <a:tcPr/>
                </a:tc>
                <a:tc>
                  <a:txBody>
                    <a:bodyPr/>
                    <a:lstStyle/>
                    <a:p>
                      <a:pPr algn="ctr"/>
                      <a:r>
                        <a:rPr lang="en-US" dirty="0" smtClean="0"/>
                        <a:t>5</a:t>
                      </a:r>
                      <a:endParaRPr lang="en-US" dirty="0"/>
                    </a:p>
                  </a:txBody>
                  <a:tcPr/>
                </a:tc>
                <a:tc>
                  <a:txBody>
                    <a:bodyPr/>
                    <a:lstStyle/>
                    <a:p>
                      <a:pPr algn="ctr"/>
                      <a:endParaRPr lang="en-US"/>
                    </a:p>
                  </a:txBody>
                  <a:tcPr/>
                </a:tc>
              </a:tr>
              <a:tr h="465823">
                <a:tc>
                  <a:txBody>
                    <a:bodyPr/>
                    <a:lstStyle/>
                    <a:p>
                      <a:r>
                        <a:rPr lang="en-US" dirty="0" smtClean="0"/>
                        <a:t>Fall 2013</a:t>
                      </a:r>
                      <a:endParaRPr lang="en-US" dirty="0"/>
                    </a:p>
                  </a:txBody>
                  <a:tcPr/>
                </a:tc>
                <a:tc>
                  <a:txBody>
                    <a:bodyPr/>
                    <a:lstStyle/>
                    <a:p>
                      <a:pPr algn="ctr"/>
                      <a:r>
                        <a:rPr lang="en-US" dirty="0" smtClean="0"/>
                        <a:t>823</a:t>
                      </a:r>
                      <a:endParaRPr lang="en-US" dirty="0"/>
                    </a:p>
                  </a:txBody>
                  <a:tcPr/>
                </a:tc>
                <a:tc>
                  <a:txBody>
                    <a:bodyPr/>
                    <a:lstStyle/>
                    <a:p>
                      <a:pPr algn="ctr"/>
                      <a:r>
                        <a:rPr lang="en-US" dirty="0" smtClean="0"/>
                        <a:t>118</a:t>
                      </a:r>
                      <a:endParaRPr lang="en-US" dirty="0"/>
                    </a:p>
                  </a:txBody>
                  <a:tcPr/>
                </a:tc>
                <a:tc>
                  <a:txBody>
                    <a:bodyPr/>
                    <a:lstStyle/>
                    <a:p>
                      <a:pPr algn="ctr"/>
                      <a:r>
                        <a:rPr lang="en-US" dirty="0" smtClean="0"/>
                        <a:t>14%</a:t>
                      </a:r>
                      <a:endParaRPr lang="en-US" dirty="0"/>
                    </a:p>
                  </a:txBody>
                  <a:tcPr/>
                </a:tc>
                <a:tc>
                  <a:txBody>
                    <a:bodyPr/>
                    <a:lstStyle/>
                    <a:p>
                      <a:pPr algn="ctr"/>
                      <a:r>
                        <a:rPr lang="en-US" dirty="0" smtClean="0"/>
                        <a:t>6</a:t>
                      </a:r>
                      <a:endParaRPr lang="en-US" dirty="0"/>
                    </a:p>
                  </a:txBody>
                  <a:tcPr/>
                </a:tc>
                <a:tc>
                  <a:txBody>
                    <a:bodyPr/>
                    <a:lstStyle/>
                    <a:p>
                      <a:pPr algn="ctr"/>
                      <a:endParaRPr lang="en-US" dirty="0"/>
                    </a:p>
                  </a:txBody>
                  <a:tcPr/>
                </a:tc>
              </a:tr>
              <a:tr h="465823">
                <a:tc>
                  <a:txBody>
                    <a:bodyPr/>
                    <a:lstStyle/>
                    <a:p>
                      <a:r>
                        <a:rPr lang="en-US" dirty="0" smtClean="0"/>
                        <a:t>Fall 2014</a:t>
                      </a:r>
                      <a:endParaRPr lang="en-US" dirty="0"/>
                    </a:p>
                  </a:txBody>
                  <a:tcPr/>
                </a:tc>
                <a:tc>
                  <a:txBody>
                    <a:bodyPr/>
                    <a:lstStyle/>
                    <a:p>
                      <a:pPr algn="ctr"/>
                      <a:r>
                        <a:rPr lang="en-US" dirty="0" smtClean="0"/>
                        <a:t>929</a:t>
                      </a:r>
                      <a:endParaRPr lang="en-US" dirty="0"/>
                    </a:p>
                  </a:txBody>
                  <a:tcPr/>
                </a:tc>
                <a:tc>
                  <a:txBody>
                    <a:bodyPr/>
                    <a:lstStyle/>
                    <a:p>
                      <a:pPr algn="ctr"/>
                      <a:r>
                        <a:rPr lang="en-US" dirty="0" smtClean="0"/>
                        <a:t>173</a:t>
                      </a:r>
                      <a:endParaRPr lang="en-US" dirty="0"/>
                    </a:p>
                  </a:txBody>
                  <a:tcPr/>
                </a:tc>
                <a:tc>
                  <a:txBody>
                    <a:bodyPr/>
                    <a:lstStyle/>
                    <a:p>
                      <a:pPr algn="ctr"/>
                      <a:r>
                        <a:rPr lang="en-US" dirty="0" smtClean="0"/>
                        <a:t>19%</a:t>
                      </a:r>
                      <a:endParaRPr lang="en-US" dirty="0"/>
                    </a:p>
                  </a:txBody>
                  <a:tcPr/>
                </a:tc>
                <a:tc>
                  <a:txBody>
                    <a:bodyPr/>
                    <a:lstStyle/>
                    <a:p>
                      <a:pPr algn="ctr"/>
                      <a:r>
                        <a:rPr lang="en-US" dirty="0" smtClean="0"/>
                        <a:t>10</a:t>
                      </a:r>
                      <a:endParaRPr lang="en-US" dirty="0"/>
                    </a:p>
                  </a:txBody>
                  <a:tcPr/>
                </a:tc>
                <a:tc>
                  <a:txBody>
                    <a:bodyPr/>
                    <a:lstStyle/>
                    <a:p>
                      <a:pPr algn="ctr"/>
                      <a:endParaRPr lang="en-US"/>
                    </a:p>
                  </a:txBody>
                  <a:tcPr/>
                </a:tc>
              </a:tr>
              <a:tr h="465823">
                <a:tc>
                  <a:txBody>
                    <a:bodyPr/>
                    <a:lstStyle/>
                    <a:p>
                      <a:r>
                        <a:rPr lang="en-US" dirty="0" smtClean="0"/>
                        <a:t>Fall 2015*</a:t>
                      </a:r>
                      <a:endParaRPr lang="en-US" dirty="0"/>
                    </a:p>
                  </a:txBody>
                  <a:tcPr/>
                </a:tc>
                <a:tc>
                  <a:txBody>
                    <a:bodyPr/>
                    <a:lstStyle/>
                    <a:p>
                      <a:pPr algn="ctr"/>
                      <a:r>
                        <a:rPr lang="en-US" dirty="0" smtClean="0"/>
                        <a:t>905</a:t>
                      </a:r>
                      <a:endParaRPr lang="en-US" dirty="0"/>
                    </a:p>
                  </a:txBody>
                  <a:tcPr/>
                </a:tc>
                <a:tc>
                  <a:txBody>
                    <a:bodyPr/>
                    <a:lstStyle/>
                    <a:p>
                      <a:pPr algn="ctr"/>
                      <a:r>
                        <a:rPr lang="en-US" dirty="0" smtClean="0"/>
                        <a:t>171</a:t>
                      </a:r>
                      <a:endParaRPr lang="en-US" dirty="0"/>
                    </a:p>
                  </a:txBody>
                  <a:tcPr/>
                </a:tc>
                <a:tc>
                  <a:txBody>
                    <a:bodyPr/>
                    <a:lstStyle/>
                    <a:p>
                      <a:pPr algn="ctr"/>
                      <a:r>
                        <a:rPr lang="en-US" dirty="0" smtClean="0"/>
                        <a:t>19%</a:t>
                      </a:r>
                      <a:endParaRPr lang="en-US" dirty="0"/>
                    </a:p>
                  </a:txBody>
                  <a:tcPr/>
                </a:tc>
                <a:tc>
                  <a:txBody>
                    <a:bodyPr/>
                    <a:lstStyle/>
                    <a:p>
                      <a:pPr algn="ctr"/>
                      <a:r>
                        <a:rPr lang="en-US" dirty="0" smtClean="0"/>
                        <a:t>9</a:t>
                      </a:r>
                      <a:endParaRPr lang="en-US" dirty="0"/>
                    </a:p>
                  </a:txBody>
                  <a:tcPr/>
                </a:tc>
                <a:tc>
                  <a:txBody>
                    <a:bodyPr/>
                    <a:lstStyle/>
                    <a:p>
                      <a:pPr algn="ctr"/>
                      <a:r>
                        <a:rPr lang="en-US" dirty="0" smtClean="0"/>
                        <a:t>3</a:t>
                      </a:r>
                      <a:endParaRPr lang="en-US" dirty="0"/>
                    </a:p>
                  </a:txBody>
                  <a:tcPr/>
                </a:tc>
              </a:tr>
              <a:tr h="465823">
                <a:tc>
                  <a:txBody>
                    <a:bodyPr/>
                    <a:lstStyle/>
                    <a:p>
                      <a:r>
                        <a:rPr lang="en-US" dirty="0" smtClean="0"/>
                        <a:t>Fall 2016**</a:t>
                      </a:r>
                      <a:endParaRPr lang="en-US" dirty="0"/>
                    </a:p>
                  </a:txBody>
                  <a:tcPr/>
                </a:tc>
                <a:tc>
                  <a:txBody>
                    <a:bodyPr/>
                    <a:lstStyle/>
                    <a:p>
                      <a:pPr algn="ctr"/>
                      <a:r>
                        <a:rPr lang="en-US" dirty="0" smtClean="0"/>
                        <a:t>968</a:t>
                      </a:r>
                      <a:endParaRPr lang="en-US" dirty="0"/>
                    </a:p>
                  </a:txBody>
                  <a:tcPr/>
                </a:tc>
                <a:tc>
                  <a:txBody>
                    <a:bodyPr/>
                    <a:lstStyle/>
                    <a:p>
                      <a:pPr algn="ctr"/>
                      <a:r>
                        <a:rPr lang="en-US" dirty="0" smtClean="0"/>
                        <a:t>240</a:t>
                      </a:r>
                      <a:endParaRPr lang="en-US" dirty="0"/>
                    </a:p>
                  </a:txBody>
                  <a:tcPr/>
                </a:tc>
                <a:tc>
                  <a:txBody>
                    <a:bodyPr/>
                    <a:lstStyle/>
                    <a:p>
                      <a:pPr algn="ctr"/>
                      <a:r>
                        <a:rPr lang="en-US" dirty="0" smtClean="0"/>
                        <a:t>25%</a:t>
                      </a:r>
                      <a:endParaRPr lang="en-US" dirty="0"/>
                    </a:p>
                  </a:txBody>
                  <a:tcPr/>
                </a:tc>
                <a:tc>
                  <a:txBody>
                    <a:bodyPr/>
                    <a:lstStyle/>
                    <a:p>
                      <a:pPr algn="ctr"/>
                      <a:r>
                        <a:rPr lang="en-US" dirty="0" smtClean="0"/>
                        <a:t>12</a:t>
                      </a:r>
                      <a:endParaRPr lang="en-US" dirty="0"/>
                    </a:p>
                  </a:txBody>
                  <a:tcPr/>
                </a:tc>
                <a:tc>
                  <a:txBody>
                    <a:bodyPr/>
                    <a:lstStyle/>
                    <a:p>
                      <a:pPr algn="ctr"/>
                      <a:r>
                        <a:rPr lang="en-US" dirty="0" smtClean="0"/>
                        <a:t>3</a:t>
                      </a:r>
                      <a:endParaRPr lang="en-US" dirty="0"/>
                    </a:p>
                  </a:txBody>
                  <a:tcPr/>
                </a:tc>
              </a:tr>
            </a:tbl>
          </a:graphicData>
        </a:graphic>
      </p:graphicFrame>
      <p:sp>
        <p:nvSpPr>
          <p:cNvPr id="8" name="Rectangle 7"/>
          <p:cNvSpPr/>
          <p:nvPr/>
        </p:nvSpPr>
        <p:spPr>
          <a:xfrm>
            <a:off x="4145280" y="6438893"/>
            <a:ext cx="9753600" cy="990015"/>
          </a:xfrm>
          <a:prstGeom prst="rect">
            <a:avLst/>
          </a:prstGeom>
        </p:spPr>
        <p:txBody>
          <a:bodyPr wrap="square">
            <a:spAutoFit/>
          </a:bodyPr>
          <a:lstStyle/>
          <a:p>
            <a:pPr>
              <a:lnSpc>
                <a:spcPts val="1000"/>
              </a:lnSpc>
            </a:pPr>
            <a:endParaRPr lang="en-US" sz="2400" dirty="0">
              <a:latin typeface="Calibri" charset="0"/>
              <a:ea typeface="Calibri" charset="0"/>
              <a:cs typeface="Times New Roman" charset="0"/>
            </a:endParaRPr>
          </a:p>
          <a:p>
            <a:pPr marL="342900" indent="-342900">
              <a:lnSpc>
                <a:spcPts val="1000"/>
              </a:lnSpc>
              <a:buFont typeface="Arial" charset="0"/>
              <a:buChar char="•"/>
            </a:pPr>
            <a:r>
              <a:rPr lang="en-US" sz="2400" dirty="0" smtClean="0">
                <a:latin typeface="Calibri" charset="0"/>
                <a:ea typeface="Calibri" charset="0"/>
                <a:cs typeface="Times New Roman" charset="0"/>
              </a:rPr>
              <a:t>Raw enrollment figures, FTFT status not-determined.  Five STEM</a:t>
            </a:r>
          </a:p>
          <a:p>
            <a:pPr>
              <a:lnSpc>
                <a:spcPts val="1000"/>
              </a:lnSpc>
            </a:pPr>
            <a:endParaRPr lang="en-US" sz="2400" dirty="0">
              <a:latin typeface="Calibri" charset="0"/>
              <a:ea typeface="Calibri" charset="0"/>
              <a:cs typeface="Times New Roman" charset="0"/>
            </a:endParaRPr>
          </a:p>
          <a:p>
            <a:pPr>
              <a:lnSpc>
                <a:spcPts val="1000"/>
              </a:lnSpc>
            </a:pPr>
            <a:r>
              <a:rPr lang="en-US" sz="2400" dirty="0" smtClean="0">
                <a:latin typeface="Calibri" charset="0"/>
                <a:ea typeface="Calibri" charset="0"/>
                <a:cs typeface="Times New Roman" charset="0"/>
              </a:rPr>
              <a:t>Collaborative UNIV 150 sections without UEAs excluded from data.</a:t>
            </a:r>
          </a:p>
          <a:p>
            <a:pPr>
              <a:lnSpc>
                <a:spcPts val="1000"/>
              </a:lnSpc>
            </a:pPr>
            <a:endParaRPr lang="en-US" sz="2400" dirty="0" smtClean="0">
              <a:latin typeface="Calibri" charset="0"/>
              <a:ea typeface="Calibri" charset="0"/>
              <a:cs typeface="Times New Roman" charset="0"/>
            </a:endParaRPr>
          </a:p>
          <a:p>
            <a:pPr>
              <a:lnSpc>
                <a:spcPts val="1000"/>
              </a:lnSpc>
            </a:pPr>
            <a:endParaRPr lang="en-US" sz="2400" dirty="0">
              <a:latin typeface="Calibri" charset="0"/>
              <a:ea typeface="Calibri" charset="0"/>
              <a:cs typeface="Times New Roman" charset="0"/>
            </a:endParaRPr>
          </a:p>
          <a:p>
            <a:pPr>
              <a:lnSpc>
                <a:spcPts val="1000"/>
              </a:lnSpc>
            </a:pPr>
            <a:r>
              <a:rPr lang="en-US" sz="2400" dirty="0" smtClean="0">
                <a:latin typeface="Calibri" charset="0"/>
                <a:ea typeface="Calibri" charset="0"/>
                <a:cs typeface="Times New Roman" charset="0"/>
              </a:rPr>
              <a:t>** Estimated enrollment, FTFT status not-determined</a:t>
            </a:r>
            <a:r>
              <a:rPr lang="en-US" sz="2400" dirty="0">
                <a:latin typeface="Calibri" charset="0"/>
                <a:ea typeface="Calibri" charset="0"/>
                <a:cs typeface="Times New Roman" charset="0"/>
              </a:rPr>
              <a:t> </a:t>
            </a:r>
            <a:endParaRPr lang="en-US" sz="3200" dirty="0">
              <a:effectLst/>
              <a:latin typeface="Calibri" charset="0"/>
              <a:ea typeface="Calibri" charset="0"/>
              <a:cs typeface="Times New Roman" charset="0"/>
            </a:endParaRPr>
          </a:p>
        </p:txBody>
      </p:sp>
    </p:spTree>
    <p:extLst>
      <p:ext uri="{BB962C8B-B14F-4D97-AF65-F5344CB8AC3E}">
        <p14:creationId xmlns:p14="http://schemas.microsoft.com/office/powerpoint/2010/main" val="1216194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00786" y="817872"/>
            <a:ext cx="7292118" cy="6632586"/>
          </a:xfrm>
          <a:prstGeom prst="rect">
            <a:avLst/>
          </a:prstGeom>
          <a:noFill/>
        </p:spPr>
        <p:txBody>
          <a:bodyPr wrap="square" rtlCol="0">
            <a:spAutoFit/>
          </a:bodyPr>
          <a:lstStyle/>
          <a:p>
            <a:pPr algn="ctr"/>
            <a:r>
              <a:rPr lang="en-US" sz="2800" b="1" dirty="0" smtClean="0">
                <a:latin typeface="Gill Sans MT" panose="020B0502020104020203" pitchFamily="34" charset="0"/>
                <a:cs typeface="Times New Roman" panose="02020603050405020304" pitchFamily="18" charset="0"/>
              </a:rPr>
              <a:t>Marie </a:t>
            </a:r>
            <a:r>
              <a:rPr lang="en-US" sz="2800" b="1" dirty="0">
                <a:latin typeface="Gill Sans MT" panose="020B0502020104020203" pitchFamily="34" charset="0"/>
                <a:cs typeface="Times New Roman" panose="02020603050405020304" pitchFamily="18" charset="0"/>
              </a:rPr>
              <a:t>Francois</a:t>
            </a:r>
          </a:p>
          <a:p>
            <a:pPr algn="ctr"/>
            <a:r>
              <a:rPr lang="en-US" sz="2800" dirty="0">
                <a:latin typeface="Gill Sans MT" panose="020B0502020104020203" pitchFamily="34" charset="0"/>
                <a:cs typeface="Times New Roman" panose="02020603050405020304" pitchFamily="18" charset="0"/>
              </a:rPr>
              <a:t>Interim </a:t>
            </a:r>
            <a:r>
              <a:rPr lang="en-US" sz="2800" dirty="0" smtClean="0">
                <a:latin typeface="Gill Sans MT" panose="020B0502020104020203" pitchFamily="34" charset="0"/>
                <a:cs typeface="Times New Roman" panose="02020603050405020304" pitchFamily="18" charset="0"/>
              </a:rPr>
              <a:t>Director, Undergraduate </a:t>
            </a:r>
            <a:r>
              <a:rPr lang="en-US" sz="2800" dirty="0">
                <a:latin typeface="Gill Sans MT" panose="020B0502020104020203" pitchFamily="34" charset="0"/>
                <a:cs typeface="Times New Roman" panose="02020603050405020304" pitchFamily="18" charset="0"/>
              </a:rPr>
              <a:t>Studies </a:t>
            </a:r>
          </a:p>
          <a:p>
            <a:pPr algn="ctr"/>
            <a:r>
              <a:rPr lang="en-US" sz="2800" dirty="0" smtClean="0">
                <a:latin typeface="Gill Sans MT" panose="020B0502020104020203" pitchFamily="34" charset="0"/>
                <a:cs typeface="Times New Roman" panose="02020603050405020304" pitchFamily="18" charset="0"/>
              </a:rPr>
              <a:t>University </a:t>
            </a:r>
            <a:r>
              <a:rPr lang="en-US" sz="2800" dirty="0">
                <a:latin typeface="Gill Sans MT" panose="020B0502020104020203" pitchFamily="34" charset="0"/>
                <a:cs typeface="Times New Roman" panose="02020603050405020304" pitchFamily="18" charset="0"/>
              </a:rPr>
              <a:t>Experience Program </a:t>
            </a:r>
            <a:r>
              <a:rPr lang="en-US" sz="2800" dirty="0" smtClean="0">
                <a:latin typeface="Gill Sans MT" panose="020B0502020104020203" pitchFamily="34" charset="0"/>
                <a:cs typeface="Times New Roman" panose="02020603050405020304" pitchFamily="18" charset="0"/>
              </a:rPr>
              <a:t>Director</a:t>
            </a:r>
          </a:p>
          <a:p>
            <a:pPr algn="ctr"/>
            <a:endParaRPr lang="en-US" sz="2800" dirty="0" smtClean="0">
              <a:latin typeface="Gill Sans MT" panose="020B0502020104020203" pitchFamily="34" charset="0"/>
              <a:cs typeface="Times New Roman" panose="02020603050405020304" pitchFamily="18" charset="0"/>
            </a:endParaRPr>
          </a:p>
          <a:p>
            <a:pPr algn="ctr"/>
            <a:r>
              <a:rPr lang="en-US" sz="2800" b="1" dirty="0">
                <a:latin typeface="Gill Sans MT" panose="020B0502020104020203" pitchFamily="34" charset="0"/>
                <a:cs typeface="Times New Roman" panose="02020603050405020304" pitchFamily="18" charset="0"/>
              </a:rPr>
              <a:t>Oliver Perez</a:t>
            </a:r>
          </a:p>
          <a:p>
            <a:pPr algn="ctr"/>
            <a:r>
              <a:rPr lang="en-US" sz="2800" dirty="0">
                <a:latin typeface="Gill Sans MT" panose="020B0502020104020203" pitchFamily="34" charset="0"/>
                <a:cs typeface="Times New Roman" panose="02020603050405020304" pitchFamily="18" charset="0"/>
              </a:rPr>
              <a:t>Psychology &amp; Spanish Major </a:t>
            </a:r>
          </a:p>
          <a:p>
            <a:pPr algn="ctr"/>
            <a:r>
              <a:rPr lang="en-US" sz="2800" dirty="0">
                <a:latin typeface="Gill Sans MT" panose="020B0502020104020203" pitchFamily="34" charset="0"/>
                <a:cs typeface="Times New Roman" panose="02020603050405020304" pitchFamily="18" charset="0"/>
              </a:rPr>
              <a:t>University Experience </a:t>
            </a:r>
            <a:r>
              <a:rPr lang="en-US" sz="2800" dirty="0" smtClean="0">
                <a:latin typeface="Gill Sans MT" panose="020B0502020104020203" pitchFamily="34" charset="0"/>
                <a:cs typeface="Times New Roman" panose="02020603050405020304" pitchFamily="18" charset="0"/>
              </a:rPr>
              <a:t>Associate</a:t>
            </a:r>
          </a:p>
          <a:p>
            <a:pPr algn="ctr"/>
            <a:endParaRPr lang="en-US" sz="2800" dirty="0">
              <a:latin typeface="Gill Sans MT" panose="020B0502020104020203" pitchFamily="34" charset="0"/>
              <a:cs typeface="Times New Roman" panose="02020603050405020304" pitchFamily="18" charset="0"/>
            </a:endParaRPr>
          </a:p>
          <a:p>
            <a:pPr algn="ctr"/>
            <a:r>
              <a:rPr lang="en-US" sz="2800" b="1" dirty="0" smtClean="0">
                <a:latin typeface="Gill Sans MT" panose="020B0502020104020203" pitchFamily="34" charset="0"/>
                <a:cs typeface="Times New Roman" panose="02020603050405020304" pitchFamily="18" charset="0"/>
              </a:rPr>
              <a:t>Amanda Quintero</a:t>
            </a:r>
          </a:p>
          <a:p>
            <a:pPr algn="ctr"/>
            <a:r>
              <a:rPr lang="en-US" sz="2800" dirty="0" smtClean="0">
                <a:latin typeface="Gill Sans MT" panose="020B0502020104020203" pitchFamily="34" charset="0"/>
                <a:cs typeface="Times New Roman" panose="02020603050405020304" pitchFamily="18" charset="0"/>
              </a:rPr>
              <a:t>Executive Director, Student Academic Success </a:t>
            </a:r>
          </a:p>
          <a:p>
            <a:pPr algn="ctr"/>
            <a:r>
              <a:rPr lang="en-US" sz="2800" dirty="0" smtClean="0">
                <a:latin typeface="Gill Sans MT" panose="020B0502020104020203" pitchFamily="34" charset="0"/>
                <a:cs typeface="Times New Roman" panose="02020603050405020304" pitchFamily="18" charset="0"/>
              </a:rPr>
              <a:t>and Equity Initiatives</a:t>
            </a:r>
          </a:p>
          <a:p>
            <a:pPr algn="ctr"/>
            <a:endParaRPr lang="en-US" sz="2800" dirty="0">
              <a:latin typeface="Gill Sans MT" panose="020B0502020104020203" pitchFamily="34" charset="0"/>
              <a:cs typeface="Times New Roman" panose="02020603050405020304" pitchFamily="18" charset="0"/>
            </a:endParaRPr>
          </a:p>
          <a:p>
            <a:pPr algn="ctr"/>
            <a:endParaRPr lang="en-US" sz="2800" dirty="0">
              <a:latin typeface="Gill Sans MT" panose="020B0502020104020203" pitchFamily="34" charset="0"/>
              <a:cs typeface="Times New Roman" panose="02020603050405020304" pitchFamily="18" charset="0"/>
            </a:endParaRPr>
          </a:p>
          <a:p>
            <a:pPr algn="ctr"/>
            <a:endParaRPr lang="en-US" sz="2000" dirty="0">
              <a:latin typeface="Gill Sans MT" panose="020B0502020104020203" pitchFamily="34" charset="0"/>
              <a:cs typeface="Times New Roman" panose="02020603050405020304" pitchFamily="18" charset="0"/>
            </a:endParaRPr>
          </a:p>
          <a:p>
            <a:pPr algn="ctr"/>
            <a:endParaRPr lang="en-US" sz="2000" dirty="0">
              <a:latin typeface="Gill Sans MT" panose="020B0502020104020203" pitchFamily="34" charset="0"/>
              <a:cs typeface="Times New Roman" panose="02020603050405020304" pitchFamily="18" charset="0"/>
            </a:endParaRPr>
          </a:p>
          <a:p>
            <a:endParaRPr lang="en-US" sz="2100" dirty="0">
              <a:latin typeface="Arial" charset="0"/>
              <a:ea typeface="Arial"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2529" y="1145919"/>
            <a:ext cx="3824591" cy="5742561"/>
          </a:xfrm>
          <a:prstGeom prst="rect">
            <a:avLst/>
          </a:prstGeom>
        </p:spPr>
      </p:pic>
    </p:spTree>
    <p:extLst>
      <p:ext uri="{BB962C8B-B14F-4D97-AF65-F5344CB8AC3E}">
        <p14:creationId xmlns:p14="http://schemas.microsoft.com/office/powerpoint/2010/main" val="16761697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4765" y="1609484"/>
            <a:ext cx="6902995" cy="5016758"/>
          </a:xfrm>
          <a:prstGeom prst="rect">
            <a:avLst/>
          </a:prstGeom>
        </p:spPr>
        <p:txBody>
          <a:bodyPr wrap="square">
            <a:spAutoFit/>
          </a:bodyPr>
          <a:lstStyle/>
          <a:p>
            <a:r>
              <a:rPr lang="en-US" sz="3200" dirty="0" smtClean="0"/>
              <a:t>The </a:t>
            </a:r>
            <a:r>
              <a:rPr lang="en-US" sz="3200" dirty="0"/>
              <a:t>percentage of </a:t>
            </a:r>
            <a:r>
              <a:rPr lang="en-US" sz="3200" dirty="0" smtClean="0"/>
              <a:t>freshman </a:t>
            </a:r>
            <a:r>
              <a:rPr lang="en-US" sz="3200" dirty="0"/>
              <a:t>cohorts that are </a:t>
            </a:r>
            <a:r>
              <a:rPr lang="en-US" sz="3200" dirty="0" smtClean="0"/>
              <a:t>underrepresented minority</a:t>
            </a:r>
            <a:r>
              <a:rPr lang="en-US" sz="3200" dirty="0"/>
              <a:t>, Pell-eligible, and First Generation is increasing as CI grows.  The relative participation of these groups is even higher in FYE. </a:t>
            </a:r>
          </a:p>
          <a:p>
            <a:r>
              <a:rPr lang="en-US" sz="3200" dirty="0"/>
              <a:t> </a:t>
            </a:r>
          </a:p>
          <a:p>
            <a:r>
              <a:rPr lang="en-US" sz="3200" dirty="0" smtClean="0"/>
              <a:t>FYE </a:t>
            </a:r>
            <a:r>
              <a:rPr lang="en-US" sz="3200" dirty="0"/>
              <a:t>program has </a:t>
            </a:r>
            <a:r>
              <a:rPr lang="en-US" sz="3200" dirty="0" smtClean="0"/>
              <a:t>higher </a:t>
            </a:r>
            <a:r>
              <a:rPr lang="en-US" sz="3200" dirty="0"/>
              <a:t>impact on </a:t>
            </a:r>
            <a:r>
              <a:rPr lang="en-US" sz="3200" dirty="0" smtClean="0"/>
              <a:t>these groups, </a:t>
            </a:r>
            <a:r>
              <a:rPr lang="en-US" sz="3200" dirty="0"/>
              <a:t>particularly for </a:t>
            </a:r>
            <a:r>
              <a:rPr lang="en-US" sz="3200" dirty="0" smtClean="0"/>
              <a:t>fall </a:t>
            </a:r>
            <a:r>
              <a:rPr lang="en-US" sz="3200" dirty="0"/>
              <a:t>2014 group, which had </a:t>
            </a:r>
            <a:r>
              <a:rPr lang="en-US" sz="3200" dirty="0" smtClean="0"/>
              <a:t>largest </a:t>
            </a:r>
            <a:r>
              <a:rPr lang="en-US" sz="3200" dirty="0"/>
              <a:t>numbers of all </a:t>
            </a:r>
            <a:r>
              <a:rPr lang="en-US" sz="3200" dirty="0" smtClean="0"/>
              <a:t>years</a:t>
            </a:r>
            <a:r>
              <a:rPr lang="en-US" sz="3200" dirty="0"/>
              <a:t>. </a:t>
            </a:r>
          </a:p>
        </p:txBody>
      </p:sp>
      <p:sp>
        <p:nvSpPr>
          <p:cNvPr id="3" name="TextBox 2"/>
          <p:cNvSpPr txBox="1"/>
          <p:nvPr/>
        </p:nvSpPr>
        <p:spPr>
          <a:xfrm>
            <a:off x="2403566" y="1024709"/>
            <a:ext cx="3124573" cy="707886"/>
          </a:xfrm>
          <a:prstGeom prst="rect">
            <a:avLst/>
          </a:prstGeom>
          <a:noFill/>
        </p:spPr>
        <p:txBody>
          <a:bodyPr wrap="none" rtlCol="0">
            <a:spAutoFit/>
          </a:bodyPr>
          <a:lstStyle/>
          <a:p>
            <a:r>
              <a:rPr lang="en-US" sz="4000" b="1" dirty="0" smtClean="0"/>
              <a:t>SCALING UP 1</a:t>
            </a:r>
            <a:endParaRPr lang="en-US" sz="4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023" y="1"/>
            <a:ext cx="6499475" cy="7886252"/>
          </a:xfrm>
          <a:prstGeom prst="rect">
            <a:avLst/>
          </a:prstGeom>
        </p:spPr>
      </p:pic>
    </p:spTree>
    <p:extLst>
      <p:ext uri="{BB962C8B-B14F-4D97-AF65-F5344CB8AC3E}">
        <p14:creationId xmlns:p14="http://schemas.microsoft.com/office/powerpoint/2010/main" val="16481019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7040" y="1494115"/>
            <a:ext cx="7741920" cy="5410712"/>
          </a:xfrm>
          <a:prstGeom prst="rect">
            <a:avLst/>
          </a:prstGeom>
        </p:spPr>
        <p:txBody>
          <a:bodyPr wrap="square">
            <a:spAutoFit/>
          </a:bodyPr>
          <a:lstStyle/>
          <a:p>
            <a:r>
              <a:rPr lang="en-US" dirty="0" smtClean="0"/>
              <a:t>RISE STEM Academies 2015</a:t>
            </a:r>
          </a:p>
          <a:p>
            <a:pPr marL="342900" indent="-342900">
              <a:buFont typeface="Arial" charset="0"/>
              <a:buChar char="•"/>
            </a:pPr>
            <a:r>
              <a:rPr lang="en-US" dirty="0" smtClean="0"/>
              <a:t>UNIV 150 and Chemistry linked with English and Communication</a:t>
            </a:r>
          </a:p>
          <a:p>
            <a:pPr marL="342900" indent="-342900">
              <a:buFont typeface="Arial" charset="0"/>
              <a:buChar char="•"/>
            </a:pPr>
            <a:r>
              <a:rPr lang="en-US" dirty="0" smtClean="0"/>
              <a:t>Developmental Math linked with Stretch English</a:t>
            </a:r>
          </a:p>
          <a:p>
            <a:pPr marL="342900" indent="-342900">
              <a:buFont typeface="Arial" charset="0"/>
              <a:buChar char="•"/>
            </a:pPr>
            <a:r>
              <a:rPr lang="en-US" dirty="0" smtClean="0"/>
              <a:t>Peer mentors run study sessions, cross-train with PEEPs</a:t>
            </a:r>
          </a:p>
          <a:p>
            <a:endParaRPr lang="en-US" dirty="0"/>
          </a:p>
          <a:p>
            <a:r>
              <a:rPr lang="en-US" dirty="0" smtClean="0"/>
              <a:t>Student </a:t>
            </a:r>
            <a:r>
              <a:rPr lang="en-US" b="1" dirty="0"/>
              <a:t>Undergraduate Research </a:t>
            </a:r>
            <a:r>
              <a:rPr lang="en-US" dirty="0"/>
              <a:t>Fellows, or </a:t>
            </a:r>
            <a:r>
              <a:rPr lang="en-US" dirty="0" smtClean="0"/>
              <a:t>SURF </a:t>
            </a:r>
          </a:p>
          <a:p>
            <a:pPr marL="342900" indent="-342900">
              <a:buFont typeface="Arial" charset="0"/>
              <a:buChar char="•"/>
            </a:pPr>
            <a:r>
              <a:rPr lang="en-US" dirty="0" smtClean="0"/>
              <a:t>year-long </a:t>
            </a:r>
            <a:r>
              <a:rPr lang="en-US" dirty="0"/>
              <a:t>multi-course LLC </a:t>
            </a:r>
            <a:r>
              <a:rPr lang="en-US" dirty="0" smtClean="0"/>
              <a:t>model with Channel Islands theme</a:t>
            </a:r>
          </a:p>
          <a:p>
            <a:pPr marL="342900" indent="-342900">
              <a:buFont typeface="Arial" charset="0"/>
              <a:buChar char="•"/>
            </a:pPr>
            <a:r>
              <a:rPr lang="en-US" dirty="0" smtClean="0"/>
              <a:t>anchor first </a:t>
            </a:r>
            <a:r>
              <a:rPr lang="en-US" dirty="0"/>
              <a:t>year interdisciplinary research seminar (UNIV 198) </a:t>
            </a:r>
          </a:p>
          <a:p>
            <a:pPr marL="342900" indent="-342900">
              <a:buFont typeface="Arial" charset="0"/>
              <a:buChar char="•"/>
            </a:pPr>
            <a:r>
              <a:rPr lang="en-US" dirty="0" smtClean="0"/>
              <a:t>DIGs with Research Ambassador Mentor</a:t>
            </a:r>
          </a:p>
          <a:p>
            <a:pPr marL="342900" indent="-342900">
              <a:buFont typeface="Arial" charset="0"/>
              <a:buChar char="•"/>
            </a:pPr>
            <a:r>
              <a:rPr lang="en-US" dirty="0" smtClean="0"/>
              <a:t>Fall 2016 two tracks:  a </a:t>
            </a:r>
            <a:r>
              <a:rPr lang="en-US" dirty="0"/>
              <a:t>STEM track with UNIV 198 and Biology, and a Social Science Humanities track with UNIV 198, Anthropology, and English.  </a:t>
            </a:r>
            <a:endParaRPr lang="en-US" dirty="0" smtClean="0"/>
          </a:p>
          <a:p>
            <a:pPr marL="891540" lvl="1" indent="-342900">
              <a:buFont typeface="Arial" charset="0"/>
              <a:buChar char="•"/>
            </a:pPr>
            <a:r>
              <a:rPr lang="en-US" dirty="0" smtClean="0"/>
              <a:t>Both </a:t>
            </a:r>
            <a:r>
              <a:rPr lang="en-US" dirty="0"/>
              <a:t>tracks take </a:t>
            </a:r>
            <a:r>
              <a:rPr lang="en-US" dirty="0" smtClean="0"/>
              <a:t>ANTH/ESRM </a:t>
            </a:r>
            <a:r>
              <a:rPr lang="en-US" dirty="0"/>
              <a:t>team-taught class on </a:t>
            </a:r>
            <a:r>
              <a:rPr lang="en-US" dirty="0" smtClean="0"/>
              <a:t>natural </a:t>
            </a:r>
            <a:r>
              <a:rPr lang="en-US" dirty="0"/>
              <a:t>history of the </a:t>
            </a:r>
            <a:r>
              <a:rPr lang="en-US" dirty="0" smtClean="0"/>
              <a:t>Islands together. </a:t>
            </a:r>
          </a:p>
          <a:p>
            <a:pPr marL="891540" lvl="1" indent="-342900">
              <a:buFont typeface="Arial" charset="0"/>
              <a:buChar char="•"/>
            </a:pPr>
            <a:r>
              <a:rPr lang="en-US" dirty="0" smtClean="0"/>
              <a:t>Students </a:t>
            </a:r>
            <a:r>
              <a:rPr lang="en-US" dirty="0"/>
              <a:t>in both cohorts </a:t>
            </a:r>
            <a:r>
              <a:rPr lang="en-US" dirty="0" smtClean="0"/>
              <a:t>continue </a:t>
            </a:r>
            <a:r>
              <a:rPr lang="en-US" dirty="0"/>
              <a:t>in a block of courses in the Spring.</a:t>
            </a:r>
          </a:p>
        </p:txBody>
      </p:sp>
      <p:sp>
        <p:nvSpPr>
          <p:cNvPr id="3" name="Rectangle 2"/>
          <p:cNvSpPr/>
          <p:nvPr/>
        </p:nvSpPr>
        <p:spPr>
          <a:xfrm>
            <a:off x="5064387" y="493842"/>
            <a:ext cx="3124573" cy="707886"/>
          </a:xfrm>
          <a:prstGeom prst="rect">
            <a:avLst/>
          </a:prstGeom>
        </p:spPr>
        <p:txBody>
          <a:bodyPr wrap="none">
            <a:spAutoFit/>
          </a:bodyPr>
          <a:lstStyle/>
          <a:p>
            <a:r>
              <a:rPr lang="en-US" sz="4000" b="1" dirty="0"/>
              <a:t>SCALING UP </a:t>
            </a:r>
            <a:r>
              <a:rPr lang="en-US" sz="4000" b="1" dirty="0" smtClean="0"/>
              <a:t>2</a:t>
            </a:r>
            <a:endParaRPr lang="en-US" sz="4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4720" y="2401353"/>
            <a:ext cx="6075680" cy="4299402"/>
          </a:xfrm>
          <a:prstGeom prst="rect">
            <a:avLst/>
          </a:prstGeom>
        </p:spPr>
      </p:pic>
      <p:sp>
        <p:nvSpPr>
          <p:cNvPr id="5" name="TextBox 4"/>
          <p:cNvSpPr txBox="1"/>
          <p:nvPr/>
        </p:nvSpPr>
        <p:spPr>
          <a:xfrm>
            <a:off x="9103360" y="1201728"/>
            <a:ext cx="4612640" cy="978729"/>
          </a:xfrm>
          <a:prstGeom prst="rect">
            <a:avLst/>
          </a:prstGeom>
          <a:noFill/>
        </p:spPr>
        <p:txBody>
          <a:bodyPr wrap="square" rtlCol="0">
            <a:spAutoFit/>
          </a:bodyPr>
          <a:lstStyle/>
          <a:p>
            <a:r>
              <a:rPr lang="en-US" sz="3600" b="1" dirty="0">
                <a:hlinkClick r:id="rId4"/>
              </a:rPr>
              <a:t>First-Year Communities</a:t>
            </a:r>
            <a:endParaRPr lang="en-US" sz="3600" b="1" dirty="0"/>
          </a:p>
          <a:p>
            <a:endParaRPr lang="en-US" dirty="0"/>
          </a:p>
        </p:txBody>
      </p:sp>
    </p:spTree>
    <p:extLst>
      <p:ext uri="{BB962C8B-B14F-4D97-AF65-F5344CB8AC3E}">
        <p14:creationId xmlns:p14="http://schemas.microsoft.com/office/powerpoint/2010/main" val="8036585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898" y="1567543"/>
            <a:ext cx="6966856" cy="5225142"/>
          </a:xfrm>
          <a:prstGeom prst="rect">
            <a:avLst/>
          </a:prstGeom>
        </p:spPr>
      </p:pic>
      <p:sp>
        <p:nvSpPr>
          <p:cNvPr id="4" name="TextBox 3"/>
          <p:cNvSpPr txBox="1"/>
          <p:nvPr/>
        </p:nvSpPr>
        <p:spPr>
          <a:xfrm>
            <a:off x="6191794" y="367214"/>
            <a:ext cx="7262949" cy="646331"/>
          </a:xfrm>
          <a:prstGeom prst="rect">
            <a:avLst/>
          </a:prstGeom>
          <a:noFill/>
        </p:spPr>
        <p:txBody>
          <a:bodyPr wrap="square" rtlCol="0">
            <a:spAutoFit/>
          </a:bodyPr>
          <a:lstStyle/>
          <a:p>
            <a:r>
              <a:rPr lang="en-US" sz="3600" dirty="0" smtClean="0">
                <a:solidFill>
                  <a:schemeClr val="accent1">
                    <a:lumMod val="75000"/>
                  </a:schemeClr>
                </a:solidFill>
              </a:rPr>
              <a:t>Peer Mentoring is a “high impact job”</a:t>
            </a:r>
            <a:endParaRPr lang="en-US" sz="3600" dirty="0">
              <a:solidFill>
                <a:schemeClr val="accent1">
                  <a:lumMod val="75000"/>
                </a:schemeClr>
              </a:solidFill>
            </a:endParaRPr>
          </a:p>
        </p:txBody>
      </p:sp>
      <p:sp>
        <p:nvSpPr>
          <p:cNvPr id="5" name="Rectangle 4"/>
          <p:cNvSpPr/>
          <p:nvPr/>
        </p:nvSpPr>
        <p:spPr>
          <a:xfrm>
            <a:off x="8621486" y="1979511"/>
            <a:ext cx="5329645" cy="4401205"/>
          </a:xfrm>
          <a:prstGeom prst="rect">
            <a:avLst/>
          </a:prstGeom>
        </p:spPr>
        <p:txBody>
          <a:bodyPr wrap="square">
            <a:spAutoFit/>
          </a:bodyPr>
          <a:lstStyle/>
          <a:p>
            <a:r>
              <a:rPr lang="en-US" sz="2800" dirty="0">
                <a:latin typeface="Cambria" charset="0"/>
                <a:ea typeface="ＭＳ 明朝" charset="-128"/>
                <a:cs typeface="Times New Roman" charset="0"/>
              </a:rPr>
              <a:t>Last day of training for cohort 3 of the University Experience Program.  </a:t>
            </a:r>
            <a:r>
              <a:rPr lang="en-US" sz="2800" dirty="0" smtClean="0">
                <a:latin typeface="Cambria" charset="0"/>
                <a:ea typeface="ＭＳ 明朝" charset="-128"/>
                <a:cs typeface="Times New Roman" charset="0"/>
              </a:rPr>
              <a:t>Eight of </a:t>
            </a:r>
            <a:r>
              <a:rPr lang="en-US" sz="2800" dirty="0">
                <a:latin typeface="Cambria" charset="0"/>
                <a:ea typeface="ＭＳ 明朝" charset="-128"/>
                <a:cs typeface="Times New Roman" charset="0"/>
              </a:rPr>
              <a:t>these </a:t>
            </a:r>
            <a:r>
              <a:rPr lang="en-US" sz="2800" dirty="0" smtClean="0">
                <a:latin typeface="Cambria" charset="0"/>
                <a:ea typeface="ＭＳ 明朝" charset="-128"/>
                <a:cs typeface="Times New Roman" charset="0"/>
              </a:rPr>
              <a:t>eleven </a:t>
            </a:r>
            <a:r>
              <a:rPr lang="en-US" sz="2800" dirty="0">
                <a:latin typeface="Cambria" charset="0"/>
                <a:ea typeface="ＭＳ 明朝" charset="-128"/>
                <a:cs typeface="Times New Roman" charset="0"/>
              </a:rPr>
              <a:t>mentors served </a:t>
            </a:r>
            <a:r>
              <a:rPr lang="en-US" sz="2800" dirty="0" smtClean="0">
                <a:latin typeface="Cambria" charset="0"/>
                <a:ea typeface="ＭＳ 明朝" charset="-128"/>
                <a:cs typeface="Times New Roman" charset="0"/>
              </a:rPr>
              <a:t>in First Year Experience.  </a:t>
            </a:r>
          </a:p>
          <a:p>
            <a:endParaRPr lang="en-US" sz="2800" dirty="0" smtClean="0">
              <a:latin typeface="Cambria" charset="0"/>
              <a:ea typeface="ＭＳ 明朝" charset="-128"/>
              <a:cs typeface="Times New Roman" charset="0"/>
            </a:endParaRPr>
          </a:p>
          <a:p>
            <a:r>
              <a:rPr lang="en-US" sz="2800" dirty="0" smtClean="0">
                <a:latin typeface="Cambria" charset="0"/>
                <a:ea typeface="ＭＳ 明朝" charset="-128"/>
                <a:cs typeface="Times New Roman" charset="0"/>
              </a:rPr>
              <a:t>Seven have </a:t>
            </a:r>
            <a:r>
              <a:rPr lang="en-US" sz="2800" dirty="0">
                <a:latin typeface="Cambria" charset="0"/>
                <a:ea typeface="ＭＳ 明朝" charset="-128"/>
                <a:cs typeface="Times New Roman" charset="0"/>
              </a:rPr>
              <a:t>graduated and are now working in higher education, telecommunications, social work, and middle school teaching.</a:t>
            </a:r>
            <a:endParaRPr lang="en-US" sz="2800" dirty="0">
              <a:effectLst/>
              <a:latin typeface="Cambria" charset="0"/>
              <a:ea typeface="ＭＳ 明朝" charset="-128"/>
              <a:cs typeface="Times New Roman" charset="0"/>
            </a:endParaRPr>
          </a:p>
        </p:txBody>
      </p:sp>
    </p:spTree>
    <p:extLst>
      <p:ext uri="{BB962C8B-B14F-4D97-AF65-F5344CB8AC3E}">
        <p14:creationId xmlns:p14="http://schemas.microsoft.com/office/powerpoint/2010/main" val="11107436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4457" y="2525007"/>
            <a:ext cx="8167629" cy="2862322"/>
          </a:xfrm>
          <a:prstGeom prst="rect">
            <a:avLst/>
          </a:prstGeom>
        </p:spPr>
        <p:txBody>
          <a:bodyPr wrap="square">
            <a:spAutoFit/>
          </a:bodyPr>
          <a:lstStyle/>
          <a:p>
            <a:r>
              <a:rPr lang="en-US" sz="3600" dirty="0" smtClean="0"/>
              <a:t>What did you learn </a:t>
            </a:r>
            <a:r>
              <a:rPr lang="en-US" sz="3600" dirty="0"/>
              <a:t>about the high-impact practices integrated into CI's </a:t>
            </a:r>
            <a:r>
              <a:rPr lang="en-US" sz="3600" dirty="0" smtClean="0"/>
              <a:t>FYE? </a:t>
            </a:r>
          </a:p>
          <a:p>
            <a:endParaRPr lang="en-US" sz="3600" dirty="0"/>
          </a:p>
          <a:p>
            <a:r>
              <a:rPr lang="en-US" sz="3600" dirty="0" smtClean="0"/>
              <a:t>How might you </a:t>
            </a:r>
            <a:r>
              <a:rPr lang="en-US" sz="3600" dirty="0"/>
              <a:t>promote </a:t>
            </a:r>
            <a:r>
              <a:rPr lang="en-US" sz="3600" dirty="0" smtClean="0"/>
              <a:t>these retention strategies </a:t>
            </a:r>
            <a:r>
              <a:rPr lang="en-US" sz="3600" dirty="0"/>
              <a:t>on </a:t>
            </a:r>
            <a:r>
              <a:rPr lang="en-US" sz="3600" dirty="0" smtClean="0"/>
              <a:t>your own campuses?</a:t>
            </a:r>
            <a:endParaRPr lang="en-US" sz="3600" dirty="0"/>
          </a:p>
        </p:txBody>
      </p:sp>
      <p:sp>
        <p:nvSpPr>
          <p:cNvPr id="3" name="TextBox 2"/>
          <p:cNvSpPr txBox="1"/>
          <p:nvPr/>
        </p:nvSpPr>
        <p:spPr>
          <a:xfrm>
            <a:off x="6008914" y="1515291"/>
            <a:ext cx="3011145" cy="707886"/>
          </a:xfrm>
          <a:prstGeom prst="rect">
            <a:avLst/>
          </a:prstGeom>
          <a:noFill/>
        </p:spPr>
        <p:txBody>
          <a:bodyPr wrap="none" rtlCol="0">
            <a:spAutoFit/>
          </a:bodyPr>
          <a:lstStyle/>
          <a:p>
            <a:r>
              <a:rPr lang="en-US" sz="4000" dirty="0" smtClean="0"/>
              <a:t>TAKE AWAYS?</a:t>
            </a:r>
            <a:endParaRPr lang="en-US" sz="4000" dirty="0"/>
          </a:p>
        </p:txBody>
      </p:sp>
    </p:spTree>
    <p:extLst>
      <p:ext uri="{BB962C8B-B14F-4D97-AF65-F5344CB8AC3E}">
        <p14:creationId xmlns:p14="http://schemas.microsoft.com/office/powerpoint/2010/main" val="19932541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95765" y="4149715"/>
            <a:ext cx="7315200" cy="784830"/>
          </a:xfrm>
          <a:prstGeom prst="rect">
            <a:avLst/>
          </a:prstGeom>
        </p:spPr>
        <p:txBody>
          <a:bodyPr>
            <a:spAutoFit/>
          </a:bodyPr>
          <a:lstStyle/>
          <a:p>
            <a:pPr marL="228600" indent="-228600">
              <a:spcBef>
                <a:spcPts val="300"/>
              </a:spcBef>
              <a:spcAft>
                <a:spcPts val="300"/>
              </a:spcAft>
              <a:defRPr/>
            </a:pPr>
            <a:endParaRPr lang="en-US" sz="2000" dirty="0" smtClean="0">
              <a:latin typeface="Gill Sans MT" pitchFamily="34" charset="0"/>
              <a:ea typeface="ヒラギノ角ゴ Pro W3" charset="-128"/>
            </a:endParaRPr>
          </a:p>
          <a:p>
            <a:pPr marL="228600" indent="-228600">
              <a:spcBef>
                <a:spcPts val="300"/>
              </a:spcBef>
              <a:spcAft>
                <a:spcPts val="300"/>
              </a:spcAft>
              <a:defRPr/>
            </a:pPr>
            <a:endParaRPr lang="en-US" sz="2000" dirty="0" smtClean="0">
              <a:latin typeface="Gill Sans MT" pitchFamily="34" charset="0"/>
              <a:ea typeface="ヒラギノ角ゴ Pro W3" charset="-128"/>
            </a:endParaRPr>
          </a:p>
        </p:txBody>
      </p:sp>
      <p:sp>
        <p:nvSpPr>
          <p:cNvPr id="3" name="Rectangle 2"/>
          <p:cNvSpPr/>
          <p:nvPr/>
        </p:nvSpPr>
        <p:spPr>
          <a:xfrm>
            <a:off x="4392706" y="951596"/>
            <a:ext cx="8606118" cy="5601533"/>
          </a:xfrm>
          <a:prstGeom prst="rect">
            <a:avLst/>
          </a:prstGeom>
        </p:spPr>
        <p:txBody>
          <a:bodyPr wrap="square">
            <a:spAutoFit/>
          </a:bodyPr>
          <a:lstStyle/>
          <a:p>
            <a:pPr algn="ctr">
              <a:spcBef>
                <a:spcPts val="300"/>
              </a:spcBef>
              <a:spcAft>
                <a:spcPts val="300"/>
              </a:spcAft>
              <a:defRPr/>
            </a:pPr>
            <a:r>
              <a:rPr lang="en-US" sz="2800" b="1" dirty="0" smtClean="0">
                <a:latin typeface="Gill Sans MT" pitchFamily="34" charset="0"/>
                <a:ea typeface="ヒラギノ角ゴ Pro W3" charset="-128"/>
              </a:rPr>
              <a:t>AGENDA</a:t>
            </a:r>
            <a:endParaRPr lang="en-US" sz="2800" b="1" dirty="0">
              <a:latin typeface="Gill Sans MT" pitchFamily="34" charset="0"/>
              <a:ea typeface="ヒラギノ角ゴ Pro W3" charset="-128"/>
            </a:endParaRPr>
          </a:p>
          <a:p>
            <a:pPr marL="228600" indent="-228600">
              <a:spcBef>
                <a:spcPts val="300"/>
              </a:spcBef>
              <a:spcAft>
                <a:spcPts val="300"/>
              </a:spcAft>
              <a:defRPr/>
            </a:pPr>
            <a:r>
              <a:rPr lang="en-US" sz="2800" dirty="0" smtClean="0">
                <a:latin typeface="Gill Sans MT" pitchFamily="34" charset="0"/>
                <a:ea typeface="ヒラギノ角ゴ Pro W3" charset="-128"/>
              </a:rPr>
              <a:t>Why develop First Year Experience Program?</a:t>
            </a:r>
          </a:p>
          <a:p>
            <a:pPr marL="228600" indent="-228600">
              <a:spcBef>
                <a:spcPts val="300"/>
              </a:spcBef>
              <a:spcAft>
                <a:spcPts val="300"/>
              </a:spcAft>
              <a:defRPr/>
            </a:pPr>
            <a:r>
              <a:rPr lang="en-US" sz="2800" dirty="0" smtClean="0">
                <a:latin typeface="Gill Sans MT" pitchFamily="34" charset="0"/>
                <a:ea typeface="ヒラギノ角ゴ Pro W3" charset="-128"/>
              </a:rPr>
              <a:t>FYE Model:  Integrated HIP Curriculum</a:t>
            </a:r>
          </a:p>
          <a:p>
            <a:pPr marL="228600" indent="-228600">
              <a:spcBef>
                <a:spcPts val="300"/>
              </a:spcBef>
              <a:spcAft>
                <a:spcPts val="300"/>
              </a:spcAft>
              <a:defRPr/>
            </a:pPr>
            <a:r>
              <a:rPr lang="en-US" sz="2800" dirty="0" smtClean="0">
                <a:latin typeface="Gill Sans MT" pitchFamily="34" charset="0"/>
                <a:ea typeface="ヒラギノ角ゴ Pro W3" charset="-128"/>
              </a:rPr>
              <a:t>FYE Co-Curriculum </a:t>
            </a:r>
          </a:p>
          <a:p>
            <a:pPr marL="228600" indent="-228600">
              <a:spcBef>
                <a:spcPts val="300"/>
              </a:spcBef>
              <a:spcAft>
                <a:spcPts val="300"/>
              </a:spcAft>
              <a:defRPr/>
            </a:pPr>
            <a:r>
              <a:rPr lang="en-US" sz="2800" dirty="0">
                <a:latin typeface="Gill Sans MT" pitchFamily="34" charset="0"/>
                <a:ea typeface="ヒラギノ角ゴ Pro W3" charset="-128"/>
              </a:rPr>
              <a:t>	</a:t>
            </a:r>
            <a:r>
              <a:rPr lang="en-US" sz="2800" dirty="0" smtClean="0">
                <a:latin typeface="Gill Sans MT" pitchFamily="34" charset="0"/>
                <a:ea typeface="ヒラギノ角ゴ Pro W3" charset="-128"/>
              </a:rPr>
              <a:t>Peer Education and Equity Programs Toolkit Tour</a:t>
            </a:r>
          </a:p>
          <a:p>
            <a:pPr marL="228600" indent="-228600">
              <a:spcBef>
                <a:spcPts val="300"/>
              </a:spcBef>
              <a:spcAft>
                <a:spcPts val="300"/>
              </a:spcAft>
              <a:defRPr/>
            </a:pPr>
            <a:r>
              <a:rPr lang="en-US" sz="2800" dirty="0">
                <a:latin typeface="Gill Sans MT" pitchFamily="34" charset="0"/>
                <a:ea typeface="ヒラギノ角ゴ Pro W3" charset="-128"/>
              </a:rPr>
              <a:t>	</a:t>
            </a:r>
            <a:r>
              <a:rPr lang="en-US" sz="2800" dirty="0" smtClean="0">
                <a:latin typeface="Gill Sans MT" pitchFamily="34" charset="0"/>
                <a:ea typeface="ヒラギノ角ゴ Pro W3" charset="-128"/>
              </a:rPr>
              <a:t>Dolphin Interest Groups Simulation Activity</a:t>
            </a:r>
          </a:p>
          <a:p>
            <a:pPr marL="228600" indent="-228600">
              <a:spcBef>
                <a:spcPts val="300"/>
              </a:spcBef>
              <a:spcAft>
                <a:spcPts val="300"/>
              </a:spcAft>
              <a:defRPr/>
            </a:pPr>
            <a:r>
              <a:rPr lang="en-US" sz="2800" dirty="0" smtClean="0">
                <a:latin typeface="Gill Sans MT" pitchFamily="34" charset="0"/>
                <a:ea typeface="ヒラギノ角ゴ Pro W3" charset="-128"/>
              </a:rPr>
              <a:t>Professional Development &amp; Cross-Training</a:t>
            </a:r>
          </a:p>
          <a:p>
            <a:pPr marL="228600" indent="-228600">
              <a:spcBef>
                <a:spcPts val="300"/>
              </a:spcBef>
              <a:spcAft>
                <a:spcPts val="300"/>
              </a:spcAft>
              <a:defRPr/>
            </a:pPr>
            <a:r>
              <a:rPr lang="en-US" sz="2800" dirty="0">
                <a:latin typeface="Gill Sans MT" pitchFamily="34" charset="0"/>
                <a:ea typeface="ヒラギノ角ゴ Pro W3" charset="-128"/>
              </a:rPr>
              <a:t>	</a:t>
            </a:r>
            <a:r>
              <a:rPr lang="en-US" sz="2800" dirty="0" smtClean="0">
                <a:latin typeface="Gill Sans MT" pitchFamily="34" charset="0"/>
                <a:ea typeface="ヒラギノ角ゴ Pro W3" charset="-128"/>
              </a:rPr>
              <a:t>Mentor-Faculty Collaboration Exercise</a:t>
            </a:r>
          </a:p>
          <a:p>
            <a:pPr marL="228600" indent="-228600">
              <a:spcBef>
                <a:spcPts val="300"/>
              </a:spcBef>
              <a:spcAft>
                <a:spcPts val="300"/>
              </a:spcAft>
              <a:defRPr/>
            </a:pPr>
            <a:r>
              <a:rPr lang="en-US" sz="2800" dirty="0" smtClean="0">
                <a:latin typeface="Gill Sans MT" pitchFamily="34" charset="0"/>
                <a:ea typeface="ヒラギノ角ゴ Pro W3" charset="-128"/>
              </a:rPr>
              <a:t>Impact on Retention and Student Academic Success</a:t>
            </a:r>
          </a:p>
          <a:p>
            <a:pPr marL="228600" indent="-228600">
              <a:spcBef>
                <a:spcPts val="300"/>
              </a:spcBef>
              <a:spcAft>
                <a:spcPts val="300"/>
              </a:spcAft>
              <a:defRPr/>
            </a:pPr>
            <a:r>
              <a:rPr lang="en-US" sz="2800" dirty="0" smtClean="0">
                <a:latin typeface="Gill Sans MT" pitchFamily="34" charset="0"/>
                <a:ea typeface="ヒラギノ角ゴ Pro W3" charset="-128"/>
              </a:rPr>
              <a:t>Scaling Up</a:t>
            </a:r>
          </a:p>
          <a:p>
            <a:pPr marL="228600" indent="-228600">
              <a:spcBef>
                <a:spcPts val="300"/>
              </a:spcBef>
              <a:spcAft>
                <a:spcPts val="300"/>
              </a:spcAft>
              <a:defRPr/>
            </a:pPr>
            <a:r>
              <a:rPr lang="en-US" sz="2800" dirty="0" smtClean="0">
                <a:latin typeface="Gill Sans MT" pitchFamily="34" charset="0"/>
                <a:ea typeface="ヒラギノ角ゴ Pro W3" charset="-128"/>
              </a:rPr>
              <a:t>Takeaways</a:t>
            </a:r>
          </a:p>
        </p:txBody>
      </p:sp>
    </p:spTree>
    <p:extLst>
      <p:ext uri="{BB962C8B-B14F-4D97-AF65-F5344CB8AC3E}">
        <p14:creationId xmlns:p14="http://schemas.microsoft.com/office/powerpoint/2010/main" val="3857617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4494" y="1287721"/>
            <a:ext cx="12233494" cy="5524589"/>
          </a:xfrm>
          <a:prstGeom prst="rect">
            <a:avLst/>
          </a:prstGeom>
        </p:spPr>
        <p:txBody>
          <a:bodyPr wrap="square">
            <a:spAutoFit/>
          </a:bodyPr>
          <a:lstStyle/>
          <a:p>
            <a:pPr>
              <a:spcBef>
                <a:spcPts val="300"/>
              </a:spcBef>
              <a:spcAft>
                <a:spcPts val="300"/>
              </a:spcAft>
              <a:defRPr/>
            </a:pPr>
            <a:r>
              <a:rPr lang="en-US" sz="2800" b="1" dirty="0" smtClean="0">
                <a:latin typeface="Gill Sans MT" pitchFamily="34" charset="0"/>
                <a:ea typeface="ヒラギノ角ゴ Pro W3" charset="-128"/>
              </a:rPr>
              <a:t>WHY BUILD A FIRST YEAR EXPERIENCE?</a:t>
            </a:r>
            <a:endParaRPr lang="en-US" sz="2800" b="1" dirty="0">
              <a:latin typeface="Gill Sans MT" pitchFamily="34" charset="0"/>
              <a:ea typeface="ヒラギノ角ゴ Pro W3" charset="-128"/>
            </a:endParaRPr>
          </a:p>
          <a:p>
            <a:pPr marL="342900" indent="-342900">
              <a:spcBef>
                <a:spcPts val="300"/>
              </a:spcBef>
              <a:spcAft>
                <a:spcPts val="300"/>
              </a:spcAft>
              <a:buFont typeface="Arial" charset="0"/>
              <a:buChar char="•"/>
              <a:defRPr/>
            </a:pPr>
            <a:r>
              <a:rPr lang="en-US" sz="2800" dirty="0" smtClean="0">
                <a:latin typeface="Gill Sans MT" pitchFamily="34" charset="0"/>
                <a:ea typeface="ヒラギノ角ゴ Pro W3" charset="-128"/>
              </a:rPr>
              <a:t>Four-year grad rate of 25% -- closer to 20% for first-gen and URM students </a:t>
            </a:r>
          </a:p>
          <a:p>
            <a:pPr marL="342900" indent="-342900">
              <a:spcBef>
                <a:spcPts val="300"/>
              </a:spcBef>
              <a:spcAft>
                <a:spcPts val="300"/>
              </a:spcAft>
              <a:buFont typeface="Arial" charset="0"/>
              <a:buChar char="•"/>
              <a:defRPr/>
            </a:pPr>
            <a:endParaRPr lang="en-US" sz="2800" dirty="0">
              <a:latin typeface="Gill Sans MT" pitchFamily="34" charset="0"/>
              <a:ea typeface="ヒラギノ角ゴ Pro W3" charset="-128"/>
            </a:endParaRPr>
          </a:p>
          <a:p>
            <a:pPr marL="342900" indent="-342900">
              <a:spcBef>
                <a:spcPts val="300"/>
              </a:spcBef>
              <a:spcAft>
                <a:spcPts val="300"/>
              </a:spcAft>
              <a:buFont typeface="Arial" charset="0"/>
              <a:buChar char="•"/>
              <a:defRPr/>
            </a:pPr>
            <a:r>
              <a:rPr lang="en-US" sz="2800" dirty="0" smtClean="0">
                <a:latin typeface="Gill Sans MT" pitchFamily="34" charset="0"/>
                <a:ea typeface="ヒラギノ角ゴ Pro W3" charset="-128"/>
              </a:rPr>
              <a:t>Fall 2009 cohort:  </a:t>
            </a:r>
          </a:p>
          <a:p>
            <a:pPr marL="891540" lvl="1" indent="-342900">
              <a:spcBef>
                <a:spcPts val="300"/>
              </a:spcBef>
              <a:spcAft>
                <a:spcPts val="300"/>
              </a:spcAft>
              <a:buFont typeface="Arial" charset="0"/>
              <a:buChar char="•"/>
              <a:defRPr/>
            </a:pPr>
            <a:r>
              <a:rPr lang="en-US" sz="2800" dirty="0" smtClean="0">
                <a:latin typeface="Gill Sans MT" pitchFamily="34" charset="0"/>
                <a:ea typeface="ヒラギノ角ゴ Pro W3" charset="-128"/>
              </a:rPr>
              <a:t>76% FTFT persisted to second year, 63% to third year</a:t>
            </a:r>
          </a:p>
          <a:p>
            <a:pPr marL="891540" lvl="1" indent="-342900">
              <a:spcBef>
                <a:spcPts val="300"/>
              </a:spcBef>
              <a:spcAft>
                <a:spcPts val="300"/>
              </a:spcAft>
              <a:buFont typeface="Arial" charset="0"/>
              <a:buChar char="•"/>
              <a:defRPr/>
            </a:pPr>
            <a:r>
              <a:rPr lang="en-US" sz="2800" dirty="0" smtClean="0">
                <a:latin typeface="Gill Sans MT" pitchFamily="34" charset="0"/>
                <a:ea typeface="ヒラギノ角ゴ Pro W3" charset="-128"/>
              </a:rPr>
              <a:t>73% first-gen students persisted to second year, 63% to third year</a:t>
            </a:r>
          </a:p>
          <a:p>
            <a:pPr marL="891540" lvl="1" indent="-342900">
              <a:spcBef>
                <a:spcPts val="300"/>
              </a:spcBef>
              <a:spcAft>
                <a:spcPts val="300"/>
              </a:spcAft>
              <a:buFont typeface="Arial" charset="0"/>
              <a:buChar char="•"/>
              <a:defRPr/>
            </a:pPr>
            <a:r>
              <a:rPr lang="en-US" sz="2800" dirty="0" smtClean="0">
                <a:latin typeface="Gill Sans MT" pitchFamily="34" charset="0"/>
                <a:ea typeface="ヒラギノ角ゴ Pro W3" charset="-128"/>
              </a:rPr>
              <a:t>69% Latina/o students persisted to second year, 57% to third year</a:t>
            </a:r>
          </a:p>
          <a:p>
            <a:pPr marL="891540" lvl="1" indent="-342900">
              <a:spcBef>
                <a:spcPts val="300"/>
              </a:spcBef>
              <a:spcAft>
                <a:spcPts val="300"/>
              </a:spcAft>
              <a:buFont typeface="Arial" charset="0"/>
              <a:buChar char="•"/>
              <a:defRPr/>
            </a:pPr>
            <a:r>
              <a:rPr lang="en-US" sz="2800" dirty="0" smtClean="0">
                <a:latin typeface="Gill Sans MT" pitchFamily="34" charset="0"/>
                <a:ea typeface="ヒラギノ角ゴ Pro W3" charset="-128"/>
              </a:rPr>
              <a:t>By 4</a:t>
            </a:r>
            <a:r>
              <a:rPr lang="en-US" sz="2800" baseline="30000" dirty="0" smtClean="0">
                <a:latin typeface="Gill Sans MT" pitchFamily="34" charset="0"/>
                <a:ea typeface="ヒラギノ角ゴ Pro W3" charset="-128"/>
              </a:rPr>
              <a:t>th</a:t>
            </a:r>
            <a:r>
              <a:rPr lang="en-US" sz="2800" dirty="0" smtClean="0">
                <a:latin typeface="Gill Sans MT" pitchFamily="34" charset="0"/>
                <a:ea typeface="ヒラギノ角ゴ Pro W3" charset="-128"/>
              </a:rPr>
              <a:t> year, 41% of 2009 cohort had left; 43% first gen had left; 47% of Latinas/</a:t>
            </a:r>
            <a:r>
              <a:rPr lang="en-US" sz="2800" dirty="0" err="1" smtClean="0">
                <a:latin typeface="Gill Sans MT" pitchFamily="34" charset="0"/>
                <a:ea typeface="ヒラギノ角ゴ Pro W3" charset="-128"/>
              </a:rPr>
              <a:t>os</a:t>
            </a:r>
            <a:r>
              <a:rPr lang="en-US" sz="2800" dirty="0" smtClean="0">
                <a:latin typeface="Gill Sans MT" pitchFamily="34" charset="0"/>
                <a:ea typeface="ヒラギノ角ゴ Pro W3" charset="-128"/>
              </a:rPr>
              <a:t> had left</a:t>
            </a:r>
          </a:p>
          <a:p>
            <a:pPr marL="891540" lvl="1" indent="-342900">
              <a:spcBef>
                <a:spcPts val="300"/>
              </a:spcBef>
              <a:spcAft>
                <a:spcPts val="300"/>
              </a:spcAft>
              <a:buFont typeface="Arial" charset="0"/>
              <a:buChar char="•"/>
              <a:defRPr/>
            </a:pPr>
            <a:endParaRPr lang="en-US" sz="2800" dirty="0" smtClean="0">
              <a:latin typeface="Gill Sans MT" pitchFamily="34" charset="0"/>
              <a:ea typeface="ヒラギノ角ゴ Pro W3" charset="-128"/>
            </a:endParaRPr>
          </a:p>
          <a:p>
            <a:pPr marL="228600" lvl="1" indent="-228600">
              <a:spcBef>
                <a:spcPts val="300"/>
              </a:spcBef>
              <a:spcAft>
                <a:spcPts val="300"/>
              </a:spcAft>
              <a:defRPr/>
            </a:pPr>
            <a:r>
              <a:rPr lang="en-US" sz="2800" b="1" i="1" dirty="0" smtClean="0">
                <a:solidFill>
                  <a:schemeClr val="accent1">
                    <a:lumMod val="75000"/>
                  </a:schemeClr>
                </a:solidFill>
                <a:latin typeface="Gill Sans MT" pitchFamily="34" charset="0"/>
                <a:ea typeface="ヒラギノ角ゴ Pro W3" charset="-128"/>
              </a:rPr>
              <a:t>WE NEEDED </a:t>
            </a:r>
            <a:r>
              <a:rPr lang="en-US" sz="2800" b="1" i="1" dirty="0">
                <a:solidFill>
                  <a:schemeClr val="accent1">
                    <a:lumMod val="75000"/>
                  </a:schemeClr>
                </a:solidFill>
                <a:latin typeface="Gill Sans MT" pitchFamily="34" charset="0"/>
                <a:ea typeface="ヒラギノ角ゴ Pro W3" charset="-128"/>
              </a:rPr>
              <a:t>TO IMPROVE PERSISTENCE </a:t>
            </a:r>
            <a:r>
              <a:rPr lang="en-US" sz="2800" b="1" i="1" dirty="0" smtClean="0">
                <a:solidFill>
                  <a:schemeClr val="accent1">
                    <a:lumMod val="75000"/>
                  </a:schemeClr>
                </a:solidFill>
                <a:latin typeface="Gill Sans MT" pitchFamily="34" charset="0"/>
                <a:ea typeface="ヒラギノ角ゴ Pro W3" charset="-128"/>
              </a:rPr>
              <a:t>RATES TO GRADUATION</a:t>
            </a:r>
            <a:endParaRPr lang="en-US" sz="2800" b="1" i="1" dirty="0">
              <a:solidFill>
                <a:schemeClr val="accent1">
                  <a:lumMod val="75000"/>
                </a:schemeClr>
              </a:solidFill>
              <a:latin typeface="Gill Sans MT" pitchFamily="34" charset="0"/>
              <a:ea typeface="ヒラギノ角ゴ Pro W3" charset="-128"/>
            </a:endParaRPr>
          </a:p>
        </p:txBody>
      </p:sp>
    </p:spTree>
    <p:extLst>
      <p:ext uri="{BB962C8B-B14F-4D97-AF65-F5344CB8AC3E}">
        <p14:creationId xmlns:p14="http://schemas.microsoft.com/office/powerpoint/2010/main" val="10639635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24800" y="0"/>
            <a:ext cx="7315200" cy="954107"/>
          </a:xfrm>
          <a:prstGeom prst="rect">
            <a:avLst/>
          </a:prstGeom>
        </p:spPr>
        <p:txBody>
          <a:bodyPr>
            <a:spAutoFit/>
          </a:bodyPr>
          <a:lstStyle/>
          <a:p>
            <a:r>
              <a:rPr lang="en-US" sz="3600" b="1" cap="small" dirty="0">
                <a:solidFill>
                  <a:srgbClr val="C00000"/>
                </a:solidFill>
                <a:effectLst>
                  <a:outerShdw blurRad="38100" dist="38100" dir="2700000" algn="tl">
                    <a:srgbClr val="000000">
                      <a:alpha val="43137"/>
                    </a:srgbClr>
                  </a:outerShdw>
                </a:effectLst>
                <a:latin typeface="Gill Sans MT" pitchFamily="34" charset="0"/>
              </a:rPr>
              <a:t>CSU </a:t>
            </a:r>
            <a:r>
              <a:rPr lang="en-US" sz="3600" b="1" cap="small" dirty="0">
                <a:effectLst>
                  <a:outerShdw blurRad="38100" dist="38100" dir="2700000" algn="tl">
                    <a:srgbClr val="000000">
                      <a:alpha val="43137"/>
                    </a:srgbClr>
                  </a:outerShdw>
                </a:effectLst>
                <a:latin typeface="Gill Sans MT" pitchFamily="34" charset="0"/>
              </a:rPr>
              <a:t>Channel Islands</a:t>
            </a:r>
            <a:br>
              <a:rPr lang="en-US" sz="3600" b="1" cap="small" dirty="0">
                <a:effectLst>
                  <a:outerShdw blurRad="38100" dist="38100" dir="2700000" algn="tl">
                    <a:srgbClr val="000000">
                      <a:alpha val="43137"/>
                    </a:srgbClr>
                  </a:outerShdw>
                </a:effectLst>
                <a:latin typeface="Gill Sans MT" pitchFamily="34" charset="0"/>
              </a:rPr>
            </a:br>
            <a:r>
              <a:rPr lang="en-US" sz="2000" i="1" cap="small" dirty="0">
                <a:latin typeface="Gill Sans MT" pitchFamily="34" charset="0"/>
              </a:rPr>
              <a:t>Hispanic Serving Institution Since </a:t>
            </a:r>
            <a:r>
              <a:rPr lang="en-US" sz="2000" i="1" cap="small" dirty="0" smtClean="0">
                <a:latin typeface="Gill Sans MT" pitchFamily="34" charset="0"/>
              </a:rPr>
              <a:t>2010</a:t>
            </a:r>
          </a:p>
        </p:txBody>
      </p:sp>
      <p:sp>
        <p:nvSpPr>
          <p:cNvPr id="4" name="Rectangle 3"/>
          <p:cNvSpPr/>
          <p:nvPr/>
        </p:nvSpPr>
        <p:spPr>
          <a:xfrm>
            <a:off x="7225552" y="1613650"/>
            <a:ext cx="6615953" cy="5478423"/>
          </a:xfrm>
          <a:prstGeom prst="rect">
            <a:avLst/>
          </a:prstGeom>
        </p:spPr>
        <p:txBody>
          <a:bodyPr wrap="square">
            <a:spAutoFit/>
          </a:bodyPr>
          <a:lstStyle/>
          <a:p>
            <a:pPr algn="ctr"/>
            <a:r>
              <a:rPr lang="en-US" sz="2500" dirty="0" smtClean="0">
                <a:latin typeface="Gill Sans MT" panose="020B0502020104020203" pitchFamily="34" charset="0"/>
              </a:rPr>
              <a:t>Headcount: 6,167</a:t>
            </a:r>
          </a:p>
          <a:p>
            <a:pPr algn="ctr"/>
            <a:r>
              <a:rPr lang="en-US" sz="2500" dirty="0" smtClean="0">
                <a:latin typeface="Gill Sans MT" panose="020B0502020104020203" pitchFamily="34" charset="0"/>
              </a:rPr>
              <a:t>FTE: 5,060</a:t>
            </a:r>
          </a:p>
          <a:p>
            <a:pPr algn="ctr"/>
            <a:r>
              <a:rPr lang="en-US" sz="2500" dirty="0" smtClean="0">
                <a:solidFill>
                  <a:srgbClr val="C00000"/>
                </a:solidFill>
                <a:latin typeface="Gill Sans MT" panose="020B0502020104020203" pitchFamily="34" charset="0"/>
              </a:rPr>
              <a:t>Hispanic: 48%</a:t>
            </a:r>
          </a:p>
          <a:p>
            <a:pPr algn="ctr"/>
            <a:r>
              <a:rPr lang="en-US" sz="2500" dirty="0" smtClean="0">
                <a:latin typeface="Gill Sans MT" panose="020B0502020104020203" pitchFamily="34" charset="0"/>
              </a:rPr>
              <a:t>American Indian:  0.4%</a:t>
            </a:r>
          </a:p>
          <a:p>
            <a:pPr algn="ctr"/>
            <a:r>
              <a:rPr lang="en-US" sz="2500" dirty="0" smtClean="0">
                <a:latin typeface="Gill Sans MT" panose="020B0502020104020203" pitchFamily="34" charset="0"/>
              </a:rPr>
              <a:t>Asian: 6%</a:t>
            </a:r>
          </a:p>
          <a:p>
            <a:pPr algn="ctr"/>
            <a:r>
              <a:rPr lang="en-US" sz="2500" dirty="0" smtClean="0">
                <a:latin typeface="Gill Sans MT" panose="020B0502020104020203" pitchFamily="34" charset="0"/>
              </a:rPr>
              <a:t>Black or African American: 2%</a:t>
            </a:r>
          </a:p>
          <a:p>
            <a:pPr algn="ctr"/>
            <a:r>
              <a:rPr lang="en-US" sz="2500" dirty="0" smtClean="0">
                <a:latin typeface="Gill Sans MT" panose="020B0502020104020203" pitchFamily="34" charset="0"/>
              </a:rPr>
              <a:t>Native Hawaiian: 0.08%</a:t>
            </a:r>
          </a:p>
          <a:p>
            <a:pPr algn="ctr"/>
            <a:r>
              <a:rPr lang="en-US" sz="2500" dirty="0" smtClean="0">
                <a:latin typeface="Gill Sans MT" panose="020B0502020104020203" pitchFamily="34" charset="0"/>
              </a:rPr>
              <a:t>Non-Resident Alien: 0.2%</a:t>
            </a:r>
          </a:p>
          <a:p>
            <a:pPr algn="ctr"/>
            <a:r>
              <a:rPr lang="en-US" sz="2500" dirty="0" smtClean="0">
                <a:latin typeface="Gill Sans MT" panose="020B0502020104020203" pitchFamily="34" charset="0"/>
              </a:rPr>
              <a:t>Ethnicity Unknown: 6%</a:t>
            </a:r>
          </a:p>
          <a:p>
            <a:pPr algn="ctr"/>
            <a:r>
              <a:rPr lang="en-US" sz="2500" dirty="0" smtClean="0">
                <a:latin typeface="Gill Sans MT" panose="020B0502020104020203" pitchFamily="34" charset="0"/>
              </a:rPr>
              <a:t>Two or More Races: 5%</a:t>
            </a:r>
          </a:p>
          <a:p>
            <a:pPr algn="ctr"/>
            <a:r>
              <a:rPr lang="en-US" sz="2500" dirty="0" smtClean="0">
                <a:solidFill>
                  <a:srgbClr val="C00000"/>
                </a:solidFill>
                <a:latin typeface="Gill Sans MT" panose="020B0502020104020203" pitchFamily="34" charset="0"/>
              </a:rPr>
              <a:t>White: 32%</a:t>
            </a:r>
          </a:p>
          <a:p>
            <a:pPr algn="ctr"/>
            <a:r>
              <a:rPr lang="en-US" sz="2500" dirty="0" smtClean="0">
                <a:solidFill>
                  <a:srgbClr val="C00000"/>
                </a:solidFill>
                <a:latin typeface="Gill Sans MT" panose="020B0502020104020203" pitchFamily="34" charset="0"/>
              </a:rPr>
              <a:t>    Female: 65%</a:t>
            </a:r>
            <a:r>
              <a:rPr lang="en-US" sz="2500" b="1" dirty="0" smtClean="0">
                <a:solidFill>
                  <a:srgbClr val="C00000"/>
                </a:solidFill>
                <a:latin typeface="Gill Sans MT" panose="020B0502020104020203" pitchFamily="34" charset="0"/>
              </a:rPr>
              <a:t>	</a:t>
            </a:r>
          </a:p>
          <a:p>
            <a:pPr algn="ctr"/>
            <a:r>
              <a:rPr lang="en-US" sz="2500" dirty="0" smtClean="0">
                <a:latin typeface="Gill Sans MT" panose="020B0502020104020203" pitchFamily="34" charset="0"/>
              </a:rPr>
              <a:t>Male: 35%</a:t>
            </a:r>
          </a:p>
          <a:p>
            <a:pPr algn="ctr"/>
            <a:r>
              <a:rPr lang="en-US" sz="2500" dirty="0" smtClean="0">
                <a:latin typeface="Gill Sans MT" panose="020B0502020104020203" pitchFamily="34" charset="0"/>
              </a:rPr>
              <a:t>Average Age: </a:t>
            </a:r>
            <a:r>
              <a:rPr lang="en-US" sz="2500" dirty="0" smtClean="0">
                <a:solidFill>
                  <a:srgbClr val="C00000"/>
                </a:solidFill>
                <a:latin typeface="Gill Sans MT" panose="020B0502020104020203" pitchFamily="34" charset="0"/>
              </a:rPr>
              <a:t>23</a:t>
            </a:r>
            <a:endParaRPr lang="en-US" sz="2500" dirty="0">
              <a:solidFill>
                <a:srgbClr val="C00000"/>
              </a:solidFill>
              <a:latin typeface="Gill Sans MT" panose="020B0502020104020203" pitchFamily="34" charset="0"/>
            </a:endParaRPr>
          </a:p>
        </p:txBody>
      </p:sp>
      <p:sp>
        <p:nvSpPr>
          <p:cNvPr id="5" name="Rectangle 4"/>
          <p:cNvSpPr/>
          <p:nvPr/>
        </p:nvSpPr>
        <p:spPr>
          <a:xfrm>
            <a:off x="1416422" y="2044536"/>
            <a:ext cx="4769225" cy="3539430"/>
          </a:xfrm>
          <a:prstGeom prst="rect">
            <a:avLst/>
          </a:prstGeom>
          <a:solidFill>
            <a:schemeClr val="accent3">
              <a:lumMod val="20000"/>
              <a:lumOff val="80000"/>
            </a:schemeClr>
          </a:solidFill>
        </p:spPr>
        <p:txBody>
          <a:bodyPr wrap="square">
            <a:spAutoFit/>
          </a:bodyPr>
          <a:lstStyle/>
          <a:p>
            <a:pPr algn="ctr"/>
            <a:r>
              <a:rPr lang="en-US" sz="2800" b="1" dirty="0">
                <a:latin typeface="Gill Sans MT" panose="020B0502020104020203" pitchFamily="34" charset="0"/>
              </a:rPr>
              <a:t>54% </a:t>
            </a:r>
            <a:r>
              <a:rPr lang="en-US" sz="2800" b="1" dirty="0" smtClean="0">
                <a:latin typeface="Gill Sans MT" panose="020B0502020104020203" pitchFamily="34" charset="0"/>
              </a:rPr>
              <a:t>first </a:t>
            </a:r>
            <a:r>
              <a:rPr lang="en-US" sz="2800" b="1" dirty="0">
                <a:latin typeface="Gill Sans MT" panose="020B0502020104020203" pitchFamily="34" charset="0"/>
              </a:rPr>
              <a:t>generation</a:t>
            </a:r>
          </a:p>
          <a:p>
            <a:pPr algn="ctr"/>
            <a:endParaRPr lang="en-US" sz="2800" b="1" dirty="0">
              <a:latin typeface="Gill Sans MT" panose="020B0502020104020203" pitchFamily="34" charset="0"/>
            </a:endParaRPr>
          </a:p>
          <a:p>
            <a:pPr algn="ctr"/>
            <a:r>
              <a:rPr lang="en-US" sz="2800" b="1" dirty="0">
                <a:latin typeface="Gill Sans MT" panose="020B0502020104020203" pitchFamily="34" charset="0"/>
              </a:rPr>
              <a:t>52% meet the federal criteria for Pell eligibility</a:t>
            </a:r>
          </a:p>
          <a:p>
            <a:pPr algn="ctr"/>
            <a:endParaRPr lang="en-US" sz="2800" b="1" dirty="0">
              <a:latin typeface="Gill Sans MT" panose="020B0502020104020203" pitchFamily="34" charset="0"/>
            </a:endParaRPr>
          </a:p>
          <a:p>
            <a:pPr algn="ctr"/>
            <a:r>
              <a:rPr lang="en-US" sz="2800" b="1" dirty="0">
                <a:latin typeface="Gill Sans MT" panose="020B0502020104020203" pitchFamily="34" charset="0"/>
              </a:rPr>
              <a:t>99% </a:t>
            </a:r>
            <a:r>
              <a:rPr lang="en-US" sz="2800" b="1" dirty="0" smtClean="0">
                <a:latin typeface="Gill Sans MT" panose="020B0502020104020203" pitchFamily="34" charset="0"/>
              </a:rPr>
              <a:t>California </a:t>
            </a:r>
            <a:r>
              <a:rPr lang="en-US" sz="2800" b="1" dirty="0">
                <a:latin typeface="Gill Sans MT" panose="020B0502020104020203" pitchFamily="34" charset="0"/>
              </a:rPr>
              <a:t>residents</a:t>
            </a:r>
          </a:p>
          <a:p>
            <a:pPr algn="ctr"/>
            <a:endParaRPr lang="en-US" sz="2800" b="1" dirty="0">
              <a:latin typeface="Gill Sans MT" panose="020B0502020104020203" pitchFamily="34" charset="0"/>
            </a:endParaRPr>
          </a:p>
          <a:p>
            <a:pPr algn="ctr"/>
            <a:r>
              <a:rPr lang="en-US" sz="2800" b="1" dirty="0">
                <a:latin typeface="Gill Sans MT" panose="020B0502020104020203" pitchFamily="34" charset="0"/>
              </a:rPr>
              <a:t>50% </a:t>
            </a:r>
            <a:r>
              <a:rPr lang="en-US" sz="2800" b="1" dirty="0" smtClean="0">
                <a:latin typeface="Gill Sans MT" panose="020B0502020104020203" pitchFamily="34" charset="0"/>
              </a:rPr>
              <a:t>from Ventura County</a:t>
            </a:r>
            <a:endParaRPr lang="en-US" sz="2800" b="1" dirty="0">
              <a:latin typeface="Gill Sans MT" panose="020B0502020104020203" pitchFamily="34" charset="0"/>
            </a:endParaRPr>
          </a:p>
        </p:txBody>
      </p:sp>
      <p:sp>
        <p:nvSpPr>
          <p:cNvPr id="6" name="TextBox 5"/>
          <p:cNvSpPr txBox="1"/>
          <p:nvPr/>
        </p:nvSpPr>
        <p:spPr>
          <a:xfrm>
            <a:off x="3962401" y="1188917"/>
            <a:ext cx="6028060" cy="855619"/>
          </a:xfrm>
          <a:prstGeom prst="rect">
            <a:avLst/>
          </a:prstGeom>
          <a:noFill/>
        </p:spPr>
        <p:txBody>
          <a:bodyPr wrap="none" rtlCol="0">
            <a:spAutoFit/>
          </a:bodyPr>
          <a:lstStyle/>
          <a:p>
            <a:r>
              <a:rPr lang="en-US" sz="2800" b="1" dirty="0">
                <a:latin typeface="Gill Sans MT" panose="020B0502020104020203" pitchFamily="34" charset="0"/>
              </a:rPr>
              <a:t>Enrollment/Demographics 2015-16</a:t>
            </a:r>
          </a:p>
          <a:p>
            <a:endParaRPr lang="en-US" dirty="0"/>
          </a:p>
        </p:txBody>
      </p:sp>
    </p:spTree>
    <p:extLst>
      <p:ext uri="{BB962C8B-B14F-4D97-AF65-F5344CB8AC3E}">
        <p14:creationId xmlns:p14="http://schemas.microsoft.com/office/powerpoint/2010/main" val="15558299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8188" y="1077046"/>
            <a:ext cx="7153835" cy="5693866"/>
          </a:xfrm>
          <a:prstGeom prst="rect">
            <a:avLst/>
          </a:prstGeom>
          <a:gradFill flip="none" rotWithShape="1">
            <a:gsLst>
              <a:gs pos="0">
                <a:srgbClr val="F0948E">
                  <a:tint val="66000"/>
                  <a:satMod val="160000"/>
                </a:srgbClr>
              </a:gs>
              <a:gs pos="50000">
                <a:srgbClr val="F0948E">
                  <a:tint val="44500"/>
                  <a:satMod val="160000"/>
                </a:srgbClr>
              </a:gs>
              <a:gs pos="100000">
                <a:srgbClr val="F0948E">
                  <a:tint val="23500"/>
                  <a:satMod val="160000"/>
                </a:srgbClr>
              </a:gs>
            </a:gsLst>
            <a:lin ang="5400000" scaled="1"/>
            <a:tileRect/>
          </a:gradFill>
        </p:spPr>
        <p:txBody>
          <a:bodyPr wrap="square">
            <a:spAutoFit/>
          </a:bodyPr>
          <a:lstStyle/>
          <a:p>
            <a:r>
              <a:rPr lang="en-US" sz="2800" b="1" dirty="0"/>
              <a:t>First Year Experience (FYE) </a:t>
            </a:r>
            <a:r>
              <a:rPr lang="en-US" sz="2600" dirty="0"/>
              <a:t>integrates multiple high-impact practices: </a:t>
            </a:r>
            <a:endParaRPr lang="en-US" sz="2600" dirty="0" smtClean="0"/>
          </a:p>
          <a:p>
            <a:endParaRPr lang="en-US" sz="2600" dirty="0" smtClean="0"/>
          </a:p>
          <a:p>
            <a:pPr marL="342900" indent="-342900">
              <a:buFont typeface="Arial" charset="0"/>
              <a:buChar char="•"/>
            </a:pPr>
            <a:r>
              <a:rPr lang="en-US" sz="2600" dirty="0"/>
              <a:t>linked Learning Communities </a:t>
            </a:r>
            <a:endParaRPr lang="en-US" sz="2600" dirty="0" smtClean="0"/>
          </a:p>
          <a:p>
            <a:pPr marL="342900" indent="-342900">
              <a:buFont typeface="Arial" charset="0"/>
              <a:buChar char="•"/>
            </a:pPr>
            <a:r>
              <a:rPr lang="en-US" sz="2600" dirty="0" smtClean="0"/>
              <a:t>thematic </a:t>
            </a:r>
            <a:r>
              <a:rPr lang="en-US" sz="2600" dirty="0"/>
              <a:t>critical thinking First Year Seminars </a:t>
            </a:r>
            <a:endParaRPr lang="en-US" sz="2600" dirty="0" smtClean="0"/>
          </a:p>
          <a:p>
            <a:pPr marL="342900" indent="-342900">
              <a:buFont typeface="Arial" charset="0"/>
              <a:buChar char="•"/>
            </a:pPr>
            <a:r>
              <a:rPr lang="en-US" sz="2600" dirty="0" smtClean="0"/>
              <a:t>writing-intensive </a:t>
            </a:r>
            <a:r>
              <a:rPr lang="en-US" sz="2600" dirty="0"/>
              <a:t>English composition </a:t>
            </a:r>
            <a:r>
              <a:rPr lang="en-US" sz="2600" dirty="0" smtClean="0"/>
              <a:t>classes</a:t>
            </a:r>
          </a:p>
          <a:p>
            <a:pPr marL="342900" indent="-342900">
              <a:buFont typeface="Arial" charset="0"/>
              <a:buChar char="•"/>
            </a:pPr>
            <a:r>
              <a:rPr lang="en-US" sz="2600" dirty="0" smtClean="0"/>
              <a:t>embedded </a:t>
            </a:r>
            <a:r>
              <a:rPr lang="en-US" sz="2600" dirty="0"/>
              <a:t>peer mentors </a:t>
            </a:r>
            <a:r>
              <a:rPr lang="en-US" sz="2600" dirty="0" smtClean="0"/>
              <a:t>facilitate small </a:t>
            </a:r>
            <a:r>
              <a:rPr lang="en-US" sz="2600" dirty="0"/>
              <a:t>co-curricular Dolphin Interest </a:t>
            </a:r>
            <a:r>
              <a:rPr lang="en-US" sz="2600" dirty="0" smtClean="0"/>
              <a:t>Groups </a:t>
            </a:r>
            <a:r>
              <a:rPr lang="en-US" sz="2600" dirty="0"/>
              <a:t>(DIGs</a:t>
            </a:r>
            <a:r>
              <a:rPr lang="en-US" sz="2600" dirty="0" smtClean="0"/>
              <a:t>)</a:t>
            </a:r>
          </a:p>
          <a:p>
            <a:pPr marL="342900" indent="-342900">
              <a:buFont typeface="Arial" charset="0"/>
              <a:buChar char="•"/>
            </a:pPr>
            <a:endParaRPr lang="en-US" sz="2600" dirty="0"/>
          </a:p>
          <a:p>
            <a:r>
              <a:rPr lang="en-US" sz="2600" dirty="0" smtClean="0"/>
              <a:t>FYE </a:t>
            </a:r>
            <a:r>
              <a:rPr lang="en-US" sz="2600" dirty="0"/>
              <a:t>satisfies 7 GE units.  </a:t>
            </a:r>
            <a:endParaRPr lang="en-US" sz="2600" dirty="0" smtClean="0"/>
          </a:p>
          <a:p>
            <a:endParaRPr lang="en-US" sz="2600" dirty="0"/>
          </a:p>
          <a:p>
            <a:r>
              <a:rPr lang="en-US" sz="2600" dirty="0" smtClean="0"/>
              <a:t>Mentors </a:t>
            </a:r>
            <a:r>
              <a:rPr lang="en-US" sz="2600" dirty="0"/>
              <a:t>and faculty undergo </a:t>
            </a:r>
            <a:r>
              <a:rPr lang="en-US" sz="2600" b="1" dirty="0"/>
              <a:t>professional development</a:t>
            </a:r>
            <a:r>
              <a:rPr lang="en-US" sz="2600" dirty="0"/>
              <a:t> in best teaching and learning practices for our local context.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4494" y="-17929"/>
            <a:ext cx="5374178" cy="8229600"/>
          </a:xfrm>
          <a:prstGeom prst="rect">
            <a:avLst/>
          </a:prstGeom>
        </p:spPr>
      </p:pic>
    </p:spTree>
    <p:extLst>
      <p:ext uri="{BB962C8B-B14F-4D97-AF65-F5344CB8AC3E}">
        <p14:creationId xmlns:p14="http://schemas.microsoft.com/office/powerpoint/2010/main" val="11491474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8048" y="947996"/>
            <a:ext cx="9861176" cy="5918969"/>
          </a:xfrm>
          <a:prstGeom prst="rect">
            <a:avLst/>
          </a:prstGeom>
        </p:spPr>
      </p:pic>
    </p:spTree>
    <p:extLst>
      <p:ext uri="{BB962C8B-B14F-4D97-AF65-F5344CB8AC3E}">
        <p14:creationId xmlns:p14="http://schemas.microsoft.com/office/powerpoint/2010/main" val="14930917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22776" y="1177552"/>
            <a:ext cx="6974541" cy="6370975"/>
          </a:xfrm>
          <a:prstGeom prst="rect">
            <a:avLst/>
          </a:prstGeom>
        </p:spPr>
        <p:txBody>
          <a:bodyPr wrap="square">
            <a:spAutoFit/>
          </a:bodyPr>
          <a:lstStyle/>
          <a:p>
            <a:pPr marL="342900" indent="-342900">
              <a:buFont typeface="Arial" charset="0"/>
              <a:buChar char="•"/>
            </a:pPr>
            <a:r>
              <a:rPr lang="en-US" sz="2400" dirty="0" smtClean="0"/>
              <a:t>2011:   78 students</a:t>
            </a:r>
          </a:p>
          <a:p>
            <a:pPr marL="342900" indent="-342900">
              <a:buFont typeface="Arial" charset="0"/>
              <a:buChar char="•"/>
            </a:pPr>
            <a:r>
              <a:rPr lang="en-US" sz="2400" dirty="0" smtClean="0"/>
              <a:t>2016: 240 students, 25</a:t>
            </a:r>
            <a:r>
              <a:rPr lang="en-US" sz="2400" dirty="0"/>
              <a:t>% in Living-Learning Communities.  </a:t>
            </a:r>
            <a:endParaRPr lang="en-US" sz="2400" dirty="0" smtClean="0"/>
          </a:p>
          <a:p>
            <a:pPr marL="342900" indent="-342900">
              <a:buFont typeface="Arial" charset="0"/>
              <a:buChar char="•"/>
            </a:pPr>
            <a:endParaRPr lang="en-US" sz="2400" dirty="0"/>
          </a:p>
          <a:p>
            <a:pPr marL="342900" indent="-342900">
              <a:buFont typeface="Arial" charset="0"/>
              <a:buChar char="•"/>
            </a:pPr>
            <a:r>
              <a:rPr lang="en-US" sz="2400" dirty="0"/>
              <a:t>R</a:t>
            </a:r>
            <a:r>
              <a:rPr lang="en-US" sz="2400" dirty="0" smtClean="0"/>
              <a:t>etention </a:t>
            </a:r>
            <a:r>
              <a:rPr lang="en-US" sz="2400" dirty="0"/>
              <a:t>to the second, third, and fourth </a:t>
            </a:r>
            <a:r>
              <a:rPr lang="en-US" sz="2400" dirty="0" smtClean="0"/>
              <a:t>year </a:t>
            </a:r>
            <a:r>
              <a:rPr lang="en-US" sz="2400" dirty="0"/>
              <a:t>4% to 9% better than all freshmen. </a:t>
            </a:r>
            <a:endParaRPr lang="en-US" sz="2400" dirty="0" smtClean="0"/>
          </a:p>
          <a:p>
            <a:pPr marL="342900" indent="-342900">
              <a:buFont typeface="Arial" charset="0"/>
              <a:buChar char="•"/>
            </a:pPr>
            <a:endParaRPr lang="en-US" sz="2400" dirty="0"/>
          </a:p>
          <a:p>
            <a:pPr marL="342900" indent="-342900">
              <a:buFont typeface="Arial" charset="0"/>
              <a:buChar char="•"/>
            </a:pPr>
            <a:r>
              <a:rPr lang="en-US" sz="2400" dirty="0" smtClean="0"/>
              <a:t>For 173-student </a:t>
            </a:r>
            <a:r>
              <a:rPr lang="en-US" sz="2400" dirty="0"/>
              <a:t>cohort Fall 2014, 83% </a:t>
            </a:r>
            <a:r>
              <a:rPr lang="en-US" sz="2400" dirty="0" smtClean="0"/>
              <a:t>retained </a:t>
            </a:r>
            <a:r>
              <a:rPr lang="en-US" sz="2400" dirty="0"/>
              <a:t>to </a:t>
            </a:r>
            <a:r>
              <a:rPr lang="en-US" sz="2400" dirty="0" smtClean="0"/>
              <a:t>second </a:t>
            </a:r>
            <a:r>
              <a:rPr lang="en-US" sz="2400" dirty="0"/>
              <a:t>year (87% for Hispanics/Latinos), compared to 79% for all freshmen.  </a:t>
            </a:r>
            <a:endParaRPr lang="en-US" sz="2400" dirty="0" smtClean="0"/>
          </a:p>
          <a:p>
            <a:pPr marL="342900" indent="-342900">
              <a:buFont typeface="Arial" charset="0"/>
              <a:buChar char="•"/>
            </a:pPr>
            <a:endParaRPr lang="en-US" sz="2400" dirty="0"/>
          </a:p>
          <a:p>
            <a:pPr marL="342900" indent="-342900">
              <a:buFont typeface="Arial" charset="0"/>
              <a:buChar char="•"/>
            </a:pPr>
            <a:r>
              <a:rPr lang="en-US" sz="2400" dirty="0" smtClean="0"/>
              <a:t>As </a:t>
            </a:r>
            <a:r>
              <a:rPr lang="en-US" sz="2400" dirty="0"/>
              <a:t>FYE scales </a:t>
            </a:r>
            <a:r>
              <a:rPr lang="en-US" sz="2400" dirty="0" smtClean="0"/>
              <a:t>up </a:t>
            </a:r>
          </a:p>
          <a:p>
            <a:pPr marL="891540" lvl="1" indent="-342900">
              <a:buFont typeface="Arial" charset="0"/>
              <a:buChar char="•"/>
            </a:pPr>
            <a:r>
              <a:rPr lang="en-US" sz="2400" dirty="0" smtClean="0"/>
              <a:t>second-year </a:t>
            </a:r>
            <a:r>
              <a:rPr lang="en-US" sz="2400" dirty="0"/>
              <a:t>GPAs outpace non-FYE </a:t>
            </a:r>
            <a:r>
              <a:rPr lang="en-US" sz="2400" dirty="0" smtClean="0"/>
              <a:t>cohorts</a:t>
            </a:r>
          </a:p>
          <a:p>
            <a:pPr marL="891540" lvl="1" indent="-342900">
              <a:buFont typeface="Arial" charset="0"/>
              <a:buChar char="•"/>
            </a:pPr>
            <a:r>
              <a:rPr lang="en-US" sz="2400" dirty="0" smtClean="0"/>
              <a:t>greater </a:t>
            </a:r>
            <a:r>
              <a:rPr lang="en-US" sz="2400" dirty="0"/>
              <a:t>impact for Pell, first-generation and underrepresented </a:t>
            </a:r>
            <a:r>
              <a:rPr lang="en-US" sz="2400" dirty="0" smtClean="0"/>
              <a:t>students</a:t>
            </a:r>
          </a:p>
          <a:p>
            <a:pPr marL="891540" lvl="1" indent="-342900">
              <a:buFont typeface="Arial" charset="0"/>
              <a:buChar char="•"/>
            </a:pPr>
            <a:r>
              <a:rPr lang="en-US" sz="2400" dirty="0" smtClean="0"/>
              <a:t>higher </a:t>
            </a:r>
            <a:r>
              <a:rPr lang="en-US" sz="2400" dirty="0"/>
              <a:t>percentage of FYE students are sophomores in their third semester. </a:t>
            </a:r>
          </a:p>
        </p:txBody>
      </p:sp>
      <p:sp>
        <p:nvSpPr>
          <p:cNvPr id="4" name="Rectangle 3"/>
          <p:cNvSpPr/>
          <p:nvPr/>
        </p:nvSpPr>
        <p:spPr>
          <a:xfrm>
            <a:off x="860613" y="1676920"/>
            <a:ext cx="6149788" cy="5409173"/>
          </a:xfrm>
          <a:prstGeom prst="rect">
            <a:avLst/>
          </a:prstGeom>
          <a:ln w="19050">
            <a:solidFill>
              <a:srgbClr val="FF0000"/>
            </a:solidFill>
          </a:ln>
        </p:spPr>
        <p:txBody>
          <a:bodyPr wrap="square">
            <a:spAutoFit/>
          </a:bodyPr>
          <a:lstStyle/>
          <a:p>
            <a:pPr>
              <a:spcBef>
                <a:spcPts val="300"/>
              </a:spcBef>
              <a:spcAft>
                <a:spcPts val="300"/>
              </a:spcAft>
              <a:defRPr/>
            </a:pPr>
            <a:r>
              <a:rPr lang="en-US" sz="2400" b="1" dirty="0">
                <a:latin typeface="Gill Sans MT" pitchFamily="34" charset="0"/>
                <a:ea typeface="ヒラギノ角ゴ Pro W3" charset="-128"/>
              </a:rPr>
              <a:t>UNIV 150 Freshmen Year Seminar</a:t>
            </a:r>
          </a:p>
          <a:p>
            <a:pPr marL="228600" indent="-228600">
              <a:spcBef>
                <a:spcPts val="300"/>
              </a:spcBef>
              <a:spcAft>
                <a:spcPts val="300"/>
              </a:spcAft>
              <a:defRPr/>
            </a:pPr>
            <a:r>
              <a:rPr lang="en-US" sz="2400" dirty="0">
                <a:latin typeface="Gill Sans MT" pitchFamily="34" charset="0"/>
                <a:ea typeface="ヒラギノ角ゴ Pro W3" charset="-128"/>
              </a:rPr>
              <a:t>A 4-unit GE </a:t>
            </a:r>
            <a:r>
              <a:rPr lang="en-US" sz="2400" dirty="0" smtClean="0">
                <a:latin typeface="Gill Sans MT" pitchFamily="34" charset="0"/>
                <a:ea typeface="ヒラギノ角ゴ Pro W3" charset="-128"/>
              </a:rPr>
              <a:t>critical thinking course </a:t>
            </a:r>
            <a:r>
              <a:rPr lang="en-US" sz="2400" dirty="0">
                <a:latin typeface="Gill Sans MT" pitchFamily="34" charset="0"/>
                <a:ea typeface="ヒラギノ角ゴ Pro W3" charset="-128"/>
              </a:rPr>
              <a:t>linked to a 3-unit freshman writing intensive composition course (ENGL </a:t>
            </a:r>
            <a:r>
              <a:rPr lang="en-US" sz="2400" dirty="0" smtClean="0">
                <a:latin typeface="Gill Sans MT" pitchFamily="34" charset="0"/>
                <a:ea typeface="ヒラギノ角ゴ Pro W3" charset="-128"/>
              </a:rPr>
              <a:t>102 or 105</a:t>
            </a:r>
            <a:r>
              <a:rPr lang="en-US" sz="2400" dirty="0">
                <a:latin typeface="Gill Sans MT" pitchFamily="34" charset="0"/>
                <a:ea typeface="ヒラギノ角ゴ Pro W3" charset="-128"/>
              </a:rPr>
              <a:t>) which forms a cohort based community of learners.</a:t>
            </a:r>
          </a:p>
          <a:p>
            <a:pPr>
              <a:spcBef>
                <a:spcPts val="3600"/>
              </a:spcBef>
              <a:spcAft>
                <a:spcPts val="300"/>
              </a:spcAft>
              <a:defRPr/>
            </a:pPr>
            <a:r>
              <a:rPr lang="en-US" sz="2400" b="1" i="1" dirty="0">
                <a:latin typeface="Gill Sans MT" pitchFamily="34" charset="0"/>
                <a:ea typeface="ヒラギノ角ゴ Pro W3" charset="-128"/>
              </a:rPr>
              <a:t>Linked </a:t>
            </a:r>
            <a:r>
              <a:rPr lang="en-US" sz="2400" b="1" i="1" dirty="0" smtClean="0">
                <a:latin typeface="Gill Sans MT" pitchFamily="34" charset="0"/>
                <a:ea typeface="ヒラギノ角ゴ Pro W3" charset="-128"/>
              </a:rPr>
              <a:t>Courses</a:t>
            </a:r>
            <a:endParaRPr lang="en-US" sz="2400" b="1" i="1" dirty="0">
              <a:latin typeface="Gill Sans MT" pitchFamily="34" charset="0"/>
              <a:ea typeface="ヒラギノ角ゴ Pro W3" charset="-128"/>
            </a:endParaRPr>
          </a:p>
          <a:p>
            <a:pPr marL="228600" indent="-228600">
              <a:spcBef>
                <a:spcPts val="300"/>
              </a:spcBef>
              <a:spcAft>
                <a:spcPts val="300"/>
              </a:spcAft>
              <a:defRPr/>
            </a:pPr>
            <a:r>
              <a:rPr lang="en-US" sz="2400" dirty="0">
                <a:latin typeface="Gill Sans MT" pitchFamily="34" charset="0"/>
                <a:ea typeface="ヒラギノ角ゴ Pro W3" charset="-128"/>
              </a:rPr>
              <a:t>Intersect on themes and reinforce assignments across the courses.  Students move as a community of learners through the courses</a:t>
            </a:r>
            <a:r>
              <a:rPr lang="en-US" sz="2400" dirty="0" smtClean="0">
                <a:latin typeface="Gill Sans MT" pitchFamily="34" charset="0"/>
                <a:ea typeface="ヒラギノ角ゴ Pro W3" charset="-128"/>
              </a:rPr>
              <a:t>.</a:t>
            </a:r>
          </a:p>
          <a:p>
            <a:pPr marL="228600" indent="-228600">
              <a:spcBef>
                <a:spcPts val="300"/>
              </a:spcBef>
              <a:spcAft>
                <a:spcPts val="300"/>
              </a:spcAft>
              <a:defRPr/>
            </a:pPr>
            <a:endParaRPr lang="en-US" sz="2400" b="1" dirty="0">
              <a:latin typeface="Gill Sans MT" pitchFamily="34" charset="0"/>
              <a:ea typeface="ヒラギノ角ゴ Pro W3" charset="-128"/>
            </a:endParaRPr>
          </a:p>
          <a:p>
            <a:pPr marL="228600" indent="-228600">
              <a:spcBef>
                <a:spcPts val="300"/>
              </a:spcBef>
              <a:spcAft>
                <a:spcPts val="300"/>
              </a:spcAft>
              <a:defRPr/>
            </a:pPr>
            <a:r>
              <a:rPr lang="en-US" sz="2400" b="1" i="1" dirty="0" smtClean="0">
                <a:latin typeface="Gill Sans MT" pitchFamily="34" charset="0"/>
                <a:ea typeface="ヒラギノ角ゴ Pro W3" charset="-128"/>
              </a:rPr>
              <a:t>Embedded Peer Mentor</a:t>
            </a:r>
            <a:endParaRPr lang="en-US" sz="2400" b="1" i="1" dirty="0">
              <a:latin typeface="Gill Sans MT" pitchFamily="34" charset="0"/>
              <a:ea typeface="ヒラギノ角ゴ Pro W3" charset="-128"/>
            </a:endParaRPr>
          </a:p>
          <a:p>
            <a:pPr marL="228600" indent="-228600">
              <a:spcBef>
                <a:spcPts val="300"/>
              </a:spcBef>
              <a:spcAft>
                <a:spcPts val="300"/>
              </a:spcAft>
              <a:defRPr/>
            </a:pPr>
            <a:endParaRPr lang="en-US" sz="2400" b="1" dirty="0">
              <a:latin typeface="Gill Sans MT" pitchFamily="34" charset="0"/>
              <a:ea typeface="ヒラギノ角ゴ Pro W3" charset="-128"/>
            </a:endParaRPr>
          </a:p>
        </p:txBody>
      </p:sp>
      <p:sp>
        <p:nvSpPr>
          <p:cNvPr id="6" name="Rectangle 5"/>
          <p:cNvSpPr/>
          <p:nvPr/>
        </p:nvSpPr>
        <p:spPr>
          <a:xfrm>
            <a:off x="5543721" y="592777"/>
            <a:ext cx="5656164" cy="584775"/>
          </a:xfrm>
          <a:prstGeom prst="rect">
            <a:avLst/>
          </a:prstGeom>
        </p:spPr>
        <p:txBody>
          <a:bodyPr wrap="none">
            <a:spAutoFit/>
          </a:bodyPr>
          <a:lstStyle/>
          <a:p>
            <a:r>
              <a:rPr lang="en-US" sz="3200" b="1" cap="small" dirty="0" smtClean="0">
                <a:effectLst>
                  <a:outerShdw blurRad="38100" dist="38100" dir="2700000" algn="tl">
                    <a:srgbClr val="000000">
                      <a:alpha val="43137"/>
                    </a:srgbClr>
                  </a:outerShdw>
                </a:effectLst>
                <a:latin typeface="Gill Sans MT" pitchFamily="34" charset="0"/>
              </a:rPr>
              <a:t>First Year Experience at CI</a:t>
            </a:r>
            <a:endParaRPr lang="en-US" sz="3200" dirty="0"/>
          </a:p>
        </p:txBody>
      </p:sp>
    </p:spTree>
    <p:extLst>
      <p:ext uri="{BB962C8B-B14F-4D97-AF65-F5344CB8AC3E}">
        <p14:creationId xmlns:p14="http://schemas.microsoft.com/office/powerpoint/2010/main" val="3527193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01553" y="324028"/>
            <a:ext cx="9161929" cy="1200329"/>
          </a:xfrm>
          <a:prstGeom prst="rect">
            <a:avLst/>
          </a:prstGeom>
        </p:spPr>
        <p:txBody>
          <a:bodyPr wrap="square">
            <a:spAutoFit/>
          </a:bodyPr>
          <a:lstStyle/>
          <a:p>
            <a:r>
              <a:rPr lang="en-US" sz="3600" b="1" cap="small" dirty="0">
                <a:effectLst>
                  <a:outerShdw blurRad="38100" dist="38100" dir="2700000" algn="tl">
                    <a:srgbClr val="000000">
                      <a:alpha val="43137"/>
                    </a:srgbClr>
                  </a:outerShdw>
                </a:effectLst>
                <a:latin typeface="Gill Sans MT" pitchFamily="34" charset="0"/>
              </a:rPr>
              <a:t>FYE </a:t>
            </a:r>
            <a:r>
              <a:rPr lang="en-US" sz="3600" b="1" cap="small" dirty="0" smtClean="0">
                <a:effectLst>
                  <a:outerShdw blurRad="38100" dist="38100" dir="2700000" algn="tl">
                    <a:srgbClr val="000000">
                      <a:alpha val="43137"/>
                    </a:srgbClr>
                  </a:outerShdw>
                </a:effectLst>
                <a:latin typeface="Gill Sans MT" pitchFamily="34" charset="0"/>
              </a:rPr>
              <a:t>Co-Curriculum:   P</a:t>
            </a:r>
            <a:r>
              <a:rPr lang="en-US" sz="3600" b="1" dirty="0" smtClean="0">
                <a:effectLst>
                  <a:outerShdw blurRad="38100" dist="38100" dir="2700000" algn="tl">
                    <a:srgbClr val="000000">
                      <a:alpha val="43137"/>
                    </a:srgbClr>
                  </a:outerShdw>
                </a:effectLst>
                <a:latin typeface="Gill Sans MT" pitchFamily="34" charset="0"/>
              </a:rPr>
              <a:t>eer to Peer </a:t>
            </a:r>
            <a:r>
              <a:rPr lang="en-US" sz="3600" b="1" cap="small" dirty="0">
                <a:effectLst>
                  <a:outerShdw blurRad="38100" dist="38100" dir="2700000" algn="tl">
                    <a:srgbClr val="000000">
                      <a:alpha val="43137"/>
                    </a:srgbClr>
                  </a:outerShdw>
                </a:effectLst>
                <a:latin typeface="Gill Sans MT" pitchFamily="34" charset="0"/>
              </a:rPr>
              <a:t/>
            </a:r>
            <a:br>
              <a:rPr lang="en-US" sz="3600" b="1" cap="small" dirty="0">
                <a:effectLst>
                  <a:outerShdw blurRad="38100" dist="38100" dir="2700000" algn="tl">
                    <a:srgbClr val="000000">
                      <a:alpha val="43137"/>
                    </a:srgbClr>
                  </a:outerShdw>
                </a:effectLst>
                <a:latin typeface="Gill Sans MT" pitchFamily="34" charset="0"/>
              </a:rPr>
            </a:br>
            <a:endParaRPr lang="en-US" sz="3600" dirty="0"/>
          </a:p>
        </p:txBody>
      </p:sp>
      <p:sp>
        <p:nvSpPr>
          <p:cNvPr id="6" name="Rectangle 5"/>
          <p:cNvSpPr/>
          <p:nvPr/>
        </p:nvSpPr>
        <p:spPr>
          <a:xfrm>
            <a:off x="7458634" y="1246794"/>
            <a:ext cx="2714651" cy="1908215"/>
          </a:xfrm>
          <a:prstGeom prst="rect">
            <a:avLst/>
          </a:prstGeom>
        </p:spPr>
        <p:txBody>
          <a:bodyPr wrap="square">
            <a:spAutoFit/>
          </a:bodyPr>
          <a:lstStyle/>
          <a:p>
            <a:pPr eaLnBrk="0" hangingPunct="0">
              <a:spcBef>
                <a:spcPts val="300"/>
              </a:spcBef>
              <a:spcAft>
                <a:spcPts val="300"/>
              </a:spcAft>
              <a:defRPr/>
            </a:pPr>
            <a:r>
              <a:rPr lang="en-US" sz="3600" b="1" dirty="0">
                <a:solidFill>
                  <a:srgbClr val="D21F36"/>
                </a:solidFill>
                <a:effectLst>
                  <a:outerShdw blurRad="38100" dist="38100" dir="2700000" algn="tl">
                    <a:srgbClr val="C0C0C0"/>
                  </a:outerShdw>
                </a:effectLst>
                <a:latin typeface="Gill Sans MT" pitchFamily="34" charset="0"/>
                <a:ea typeface="ヒラギノ角ゴ Pro W3" charset="0"/>
                <a:cs typeface="Andalus" pitchFamily="18" charset="-78"/>
              </a:rPr>
              <a:t>U</a:t>
            </a:r>
            <a:r>
              <a:rPr lang="en-US" sz="3600" dirty="0">
                <a:solidFill>
                  <a:prstClr val="black"/>
                </a:solidFill>
                <a:latin typeface="Gill Sans MT" pitchFamily="34" charset="0"/>
                <a:ea typeface="ヒラギノ角ゴ Pro W3" charset="0"/>
                <a:cs typeface="Andalus" pitchFamily="18" charset="-78"/>
              </a:rPr>
              <a:t>niversity </a:t>
            </a:r>
          </a:p>
          <a:p>
            <a:pPr eaLnBrk="0" hangingPunct="0">
              <a:spcBef>
                <a:spcPts val="300"/>
              </a:spcBef>
              <a:spcAft>
                <a:spcPts val="300"/>
              </a:spcAft>
              <a:defRPr/>
            </a:pPr>
            <a:r>
              <a:rPr lang="en-US" sz="3600" b="1" dirty="0">
                <a:solidFill>
                  <a:srgbClr val="D21F36"/>
                </a:solidFill>
                <a:effectLst>
                  <a:outerShdw blurRad="38100" dist="38100" dir="2700000" algn="tl">
                    <a:srgbClr val="C0C0C0"/>
                  </a:outerShdw>
                </a:effectLst>
                <a:latin typeface="Gill Sans MT" pitchFamily="34" charset="0"/>
                <a:ea typeface="ヒラギノ角ゴ Pro W3" charset="0"/>
                <a:cs typeface="Andalus" pitchFamily="18" charset="-78"/>
              </a:rPr>
              <a:t>E</a:t>
            </a:r>
            <a:r>
              <a:rPr lang="en-US" sz="3600" dirty="0">
                <a:solidFill>
                  <a:prstClr val="black"/>
                </a:solidFill>
                <a:latin typeface="Gill Sans MT" pitchFamily="34" charset="0"/>
                <a:ea typeface="ヒラギノ角ゴ Pro W3" charset="0"/>
                <a:cs typeface="Andalus" pitchFamily="18" charset="-78"/>
              </a:rPr>
              <a:t>xperience </a:t>
            </a:r>
          </a:p>
          <a:p>
            <a:pPr eaLnBrk="0" hangingPunct="0">
              <a:spcBef>
                <a:spcPts val="300"/>
              </a:spcBef>
              <a:spcAft>
                <a:spcPts val="300"/>
              </a:spcAft>
              <a:defRPr/>
            </a:pPr>
            <a:r>
              <a:rPr lang="en-US" sz="3600" b="1" dirty="0">
                <a:solidFill>
                  <a:srgbClr val="D21F36"/>
                </a:solidFill>
                <a:effectLst>
                  <a:outerShdw blurRad="38100" dist="38100" dir="2700000" algn="tl">
                    <a:srgbClr val="C0C0C0"/>
                  </a:outerShdw>
                </a:effectLst>
                <a:latin typeface="Gill Sans MT" pitchFamily="34" charset="0"/>
                <a:ea typeface="ヒラギノ角ゴ Pro W3" charset="0"/>
                <a:cs typeface="Andalus" pitchFamily="18" charset="-78"/>
              </a:rPr>
              <a:t>A</a:t>
            </a:r>
            <a:r>
              <a:rPr lang="en-US" sz="3600" dirty="0">
                <a:solidFill>
                  <a:prstClr val="black"/>
                </a:solidFill>
                <a:latin typeface="Gill Sans MT" pitchFamily="34" charset="0"/>
                <a:ea typeface="ヒラギノ角ゴ Pro W3" charset="0"/>
                <a:cs typeface="Andalus" pitchFamily="18" charset="-78"/>
              </a:rPr>
              <a:t>ssociates </a:t>
            </a:r>
          </a:p>
        </p:txBody>
      </p:sp>
      <p:sp>
        <p:nvSpPr>
          <p:cNvPr id="7" name="Rectangle 6"/>
          <p:cNvSpPr/>
          <p:nvPr/>
        </p:nvSpPr>
        <p:spPr>
          <a:xfrm>
            <a:off x="7261412" y="3394875"/>
            <a:ext cx="3030070" cy="2015936"/>
          </a:xfrm>
          <a:prstGeom prst="rect">
            <a:avLst/>
          </a:prstGeom>
        </p:spPr>
        <p:txBody>
          <a:bodyPr wrap="square">
            <a:spAutoFit/>
          </a:bodyPr>
          <a:lstStyle/>
          <a:p>
            <a:pPr marL="342900" indent="-342900">
              <a:buFont typeface="Arial" charset="0"/>
              <a:buChar char="•"/>
            </a:pPr>
            <a:r>
              <a:rPr lang="en-US" sz="2500" b="1" dirty="0">
                <a:latin typeface="Gill Sans MT" pitchFamily="34" charset="0"/>
                <a:ea typeface="ヒラギノ角ゴ Pro W3" charset="-128"/>
              </a:rPr>
              <a:t>Mentors</a:t>
            </a:r>
            <a:r>
              <a:rPr lang="en-US" sz="2500" dirty="0">
                <a:latin typeface="Gill Sans MT" pitchFamily="34" charset="0"/>
                <a:ea typeface="ヒラギノ角ゴ Pro W3" charset="-128"/>
              </a:rPr>
              <a:t> </a:t>
            </a:r>
            <a:r>
              <a:rPr lang="en-US" sz="2500" dirty="0">
                <a:latin typeface="Gill Sans MT" pitchFamily="34" charset="0"/>
                <a:ea typeface="ヒラギノ角ゴ Pro W3"/>
              </a:rPr>
              <a:t>–</a:t>
            </a:r>
            <a:r>
              <a:rPr lang="en-US" sz="2500" dirty="0">
                <a:latin typeface="Gill Sans MT" pitchFamily="34" charset="0"/>
                <a:ea typeface="ヒラギノ角ゴ Pro W3" charset="-128"/>
              </a:rPr>
              <a:t> Model the university experience for students and ease transition</a:t>
            </a:r>
            <a:endParaRPr lang="en-US" sz="2500" dirty="0"/>
          </a:p>
        </p:txBody>
      </p:sp>
      <p:sp>
        <p:nvSpPr>
          <p:cNvPr id="9" name="Rectangle 8"/>
          <p:cNvSpPr/>
          <p:nvPr/>
        </p:nvSpPr>
        <p:spPr>
          <a:xfrm>
            <a:off x="10470776" y="1317383"/>
            <a:ext cx="3784762" cy="6170920"/>
          </a:xfrm>
          <a:prstGeom prst="rect">
            <a:avLst/>
          </a:prstGeom>
        </p:spPr>
        <p:txBody>
          <a:bodyPr wrap="square">
            <a:spAutoFit/>
          </a:bodyPr>
          <a:lstStyle/>
          <a:p>
            <a:pPr marL="342900" indent="-342900">
              <a:spcBef>
                <a:spcPts val="1200"/>
              </a:spcBef>
              <a:spcAft>
                <a:spcPts val="1800"/>
              </a:spcAft>
              <a:buFont typeface="Arial" charset="0"/>
              <a:buChar char="•"/>
              <a:defRPr/>
            </a:pPr>
            <a:r>
              <a:rPr lang="en-US" sz="2500" b="1" dirty="0">
                <a:latin typeface="Gill Sans MT" pitchFamily="34" charset="0"/>
                <a:ea typeface="ヒラギノ角ゴ Pro W3"/>
              </a:rPr>
              <a:t>FYE Community </a:t>
            </a:r>
            <a:r>
              <a:rPr lang="en-US" sz="2500" dirty="0">
                <a:latin typeface="Gill Sans MT" pitchFamily="34" charset="0"/>
                <a:ea typeface="ヒラギノ角ゴ Pro W3"/>
              </a:rPr>
              <a:t>– Mentors facilitate a peer academic-social support system that encourages students to build networks and </a:t>
            </a:r>
            <a:r>
              <a:rPr lang="en-US" sz="2500" dirty="0" smtClean="0">
                <a:latin typeface="Gill Sans MT" pitchFamily="34" charset="0"/>
                <a:ea typeface="ヒラギノ角ゴ Pro W3"/>
              </a:rPr>
              <a:t>participate in </a:t>
            </a:r>
            <a:r>
              <a:rPr lang="en-US" sz="2500" dirty="0">
                <a:latin typeface="Gill Sans MT" pitchFamily="34" charset="0"/>
                <a:ea typeface="ヒラギノ角ゴ Pro W3"/>
              </a:rPr>
              <a:t>university culture.</a:t>
            </a:r>
          </a:p>
          <a:p>
            <a:pPr marL="342900" indent="-342900">
              <a:spcBef>
                <a:spcPts val="600"/>
              </a:spcBef>
              <a:spcAft>
                <a:spcPts val="600"/>
              </a:spcAft>
              <a:buFont typeface="Arial" charset="0"/>
              <a:buChar char="•"/>
              <a:defRPr/>
            </a:pPr>
            <a:r>
              <a:rPr lang="en-US" sz="2500" b="1" dirty="0" smtClean="0">
                <a:latin typeface="Gill Sans MT" pitchFamily="34" charset="0"/>
                <a:ea typeface="ヒラギノ角ゴ Pro W3"/>
              </a:rPr>
              <a:t>Engagement</a:t>
            </a:r>
            <a:r>
              <a:rPr lang="en-US" sz="2500" dirty="0" smtClean="0">
                <a:latin typeface="Gill Sans MT" pitchFamily="34" charset="0"/>
                <a:ea typeface="ヒラギノ角ゴ Pro W3"/>
              </a:rPr>
              <a:t> </a:t>
            </a:r>
            <a:r>
              <a:rPr lang="en-US" sz="2500" dirty="0">
                <a:latin typeface="Gill Sans MT" pitchFamily="34" charset="0"/>
                <a:ea typeface="ヒラギノ角ゴ Pro W3"/>
              </a:rPr>
              <a:t>– Mentors </a:t>
            </a:r>
            <a:r>
              <a:rPr lang="en-US" sz="2500" dirty="0" smtClean="0">
                <a:latin typeface="Gill Sans MT" pitchFamily="34" charset="0"/>
                <a:ea typeface="ヒラギノ角ゴ Pro W3"/>
              </a:rPr>
              <a:t>embedded </a:t>
            </a:r>
            <a:r>
              <a:rPr lang="en-US" sz="2500" dirty="0">
                <a:latin typeface="Gill Sans MT" pitchFamily="34" charset="0"/>
                <a:ea typeface="ヒラギノ角ゴ Pro W3"/>
              </a:rPr>
              <a:t>in the classroom experience </a:t>
            </a:r>
            <a:r>
              <a:rPr lang="en-US" sz="2500" dirty="0" smtClean="0">
                <a:latin typeface="Gill Sans MT" pitchFamily="34" charset="0"/>
                <a:ea typeface="ヒラギノ角ゴ Pro W3"/>
              </a:rPr>
              <a:t>lead </a:t>
            </a:r>
            <a:r>
              <a:rPr lang="en-US" sz="2500" dirty="0">
                <a:latin typeface="Gill Sans MT" pitchFamily="34" charset="0"/>
                <a:ea typeface="ヒラギノ角ゴ Pro W3"/>
              </a:rPr>
              <a:t>in-class and out-of-class activities related to the mission pillars &amp; student success strategies</a:t>
            </a:r>
            <a:r>
              <a:rPr lang="en-US" sz="2400" dirty="0">
                <a:latin typeface="Gill Sans MT" pitchFamily="34" charset="0"/>
                <a:ea typeface="ヒラギノ角ゴ Pro W3"/>
              </a:rPr>
              <a:t>.</a:t>
            </a:r>
            <a:endParaRPr lang="en-US" sz="2400" b="1" i="1" dirty="0">
              <a:latin typeface="Gill Sans MT" pitchFamily="34" charset="0"/>
              <a:ea typeface="ヒラギノ角ゴ Pro W3"/>
            </a:endParaRPr>
          </a:p>
        </p:txBody>
      </p:sp>
      <p:pic>
        <p:nvPicPr>
          <p:cNvPr id="1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6470" y="1786510"/>
            <a:ext cx="5683624" cy="4677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p:nvSpPr>
        <p:spPr>
          <a:xfrm>
            <a:off x="7289960" y="5588559"/>
            <a:ext cx="3263153" cy="2015936"/>
          </a:xfrm>
          <a:prstGeom prst="rect">
            <a:avLst/>
          </a:prstGeom>
        </p:spPr>
        <p:txBody>
          <a:bodyPr wrap="square">
            <a:spAutoFit/>
          </a:bodyPr>
          <a:lstStyle/>
          <a:p>
            <a:pPr marL="342900" indent="-342900">
              <a:buFont typeface="Arial" charset="0"/>
              <a:buChar char="•"/>
            </a:pPr>
            <a:r>
              <a:rPr lang="en-US" sz="2500" b="1" cap="small" dirty="0" smtClean="0">
                <a:latin typeface="Gill Sans MT" pitchFamily="34" charset="0"/>
                <a:ea typeface="ヒラギノ角ゴ Pro W3" charset="-128"/>
              </a:rPr>
              <a:t>C</a:t>
            </a:r>
            <a:r>
              <a:rPr lang="en-US" sz="2500" b="1" dirty="0" smtClean="0">
                <a:latin typeface="Gill Sans MT" pitchFamily="34" charset="0"/>
                <a:ea typeface="ヒラギノ角ゴ Pro W3" charset="-128"/>
              </a:rPr>
              <a:t>oaches </a:t>
            </a:r>
            <a:r>
              <a:rPr lang="en-US" sz="2500" dirty="0" smtClean="0">
                <a:latin typeface="Gill Sans MT" pitchFamily="34" charset="0"/>
                <a:ea typeface="ヒラギノ角ゴ Pro W3"/>
              </a:rPr>
              <a:t>–</a:t>
            </a:r>
            <a:r>
              <a:rPr lang="en-US" sz="2500" dirty="0" smtClean="0">
                <a:latin typeface="Gill Sans MT" pitchFamily="34" charset="0"/>
                <a:ea typeface="ヒラギノ角ゴ Pro W3" charset="-128"/>
              </a:rPr>
              <a:t> Train students in good academic habits and effective academic skills</a:t>
            </a:r>
            <a:endParaRPr lang="en-US" sz="2500" dirty="0"/>
          </a:p>
        </p:txBody>
      </p:sp>
    </p:spTree>
    <p:extLst>
      <p:ext uri="{BB962C8B-B14F-4D97-AF65-F5344CB8AC3E}">
        <p14:creationId xmlns:p14="http://schemas.microsoft.com/office/powerpoint/2010/main" val="14356937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ECC7BDF8E179D43B775E420FA6DA5D7" ma:contentTypeVersion="6" ma:contentTypeDescription="Create a new document." ma:contentTypeScope="" ma:versionID="c7635c710e10e1d7aa83e01607435f64">
  <xsd:schema xmlns:xsd="http://www.w3.org/2001/XMLSchema" xmlns:xs="http://www.w3.org/2001/XMLSchema" xmlns:p="http://schemas.microsoft.com/office/2006/metadata/properties" xmlns:ns1="http://schemas.microsoft.com/sharepoint/v3" xmlns:ns2="30355ef0-b855-4ebb-a92a-a6c79f7573fd" xmlns:ns3="ef268a07-9185-444b-bdb4-29263ecb2f72" targetNamespace="http://schemas.microsoft.com/office/2006/metadata/properties" ma:root="true" ma:fieldsID="ad4ec6ce6a4536b09fab04c56f48d3db" ns1:_="" ns2:_="" ns3:_="">
    <xsd:import namespace="http://schemas.microsoft.com/sharepoint/v3"/>
    <xsd:import namespace="30355ef0-b855-4ebb-a92a-a6c79f7573fd"/>
    <xsd:import namespace="ef268a07-9185-444b-bdb4-29263ecb2f72"/>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3:Symposium_x0020_Theme"/>
                <xsd:element ref="ns2:c924fbe96d9c46a9aecbc922b5ac2361" minOccurs="0"/>
                <xsd:element ref="ns2:TaxCatchAll"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0355ef0-b855-4ebb-a92a-a6c79f7573f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c924fbe96d9c46a9aecbc922b5ac2361" ma:index="15" nillable="true" ma:taxonomy="true" ma:internalName="c924fbe96d9c46a9aecbc922b5ac2361" ma:taxonomyFieldName="CSUCampusNames" ma:displayName="CSU Campus Names" ma:default="" ma:fieldId="{c924fbe9-6d9c-46a9-aecb-c922b5ac2361}" ma:sspId="ab59b9a8-0c0a-4af1-95ae-2c1b5a595c16" ma:termSetId="a868a788-bc18-4460-8217-6e04441df2b9" ma:anchorId="00000000-0000-0000-0000-000000000000" ma:open="true" ma:isKeyword="false">
      <xsd:complexType>
        <xsd:sequence>
          <xsd:element ref="pc:Terms" minOccurs="0" maxOccurs="1"/>
        </xsd:sequence>
      </xsd:complexType>
    </xsd:element>
    <xsd:element name="TaxCatchAll" ma:index="16" nillable="true" ma:displayName="Taxonomy Catch All Column" ma:hidden="true" ma:list="{78e63dc6-18ca-402a-b53d-77306eedd665}" ma:internalName="TaxCatchAll" ma:showField="CatchAllData" ma:web="30355ef0-b855-4ebb-a92a-a6c79f7573fd">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f268a07-9185-444b-bdb4-29263ecb2f72" elementFormDefault="qualified">
    <xsd:import namespace="http://schemas.microsoft.com/office/2006/documentManagement/types"/>
    <xsd:import namespace="http://schemas.microsoft.com/office/infopath/2007/PartnerControls"/>
    <xsd:element name="Symposium_x0020_Theme" ma:index="13" ma:displayName="Symposium Theme" ma:default="Targeted Interventions" ma:format="Dropdown" ma:internalName="Symposium_x0020_Theme">
      <xsd:simpleType>
        <xsd:restriction base="dms:Choice">
          <xsd:enumeration value="Targeted Interventions"/>
          <xsd:enumeration value="Enrollment Management"/>
          <xsd:enumeration value="Institutional Change"/>
          <xsd:enumeration value="Connection"/>
          <xsd:enumeration value="High-Impact Practice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30355ef0-b855-4ebb-a92a-a6c79f7573fd">72WVDYXX2UNK-1485935267-12</_dlc_DocId>
    <_dlc_DocIdUrl xmlns="30355ef0-b855-4ebb-a92a-a6c79f7573fd">
      <Url>https://update.calstate.edu/csu-system/why-the-csu-matters/graduation-initiative-2025/_layouts/15/DocIdRedir.aspx?ID=72WVDYXX2UNK-1485935267-12</Url>
      <Description>72WVDYXX2UNK-1485935267-12</Description>
    </_dlc_DocIdUrl>
    <TaxCatchAll xmlns="30355ef0-b855-4ebb-a92a-a6c79f7573fd">
      <Value>110</Value>
    </TaxCatchAll>
    <Symposium_x0020_Theme xmlns="ef268a07-9185-444b-bdb4-29263ecb2f72">High-Impact Practices</Symposium_x0020_Theme>
    <c924fbe96d9c46a9aecbc922b5ac2361 xmlns="30355ef0-b855-4ebb-a92a-a6c79f7573fd">
      <Terms xmlns="http://schemas.microsoft.com/office/infopath/2007/PartnerControls">
        <TermInfo xmlns="http://schemas.microsoft.com/office/infopath/2007/PartnerControls">
          <TermName xmlns="http://schemas.microsoft.com/office/infopath/2007/PartnerControls">Channel Islands</TermName>
          <TermId xmlns="http://schemas.microsoft.com/office/infopath/2007/PartnerControls">90646b21-756d-4812-8fa2-759c2c5b312a</TermId>
        </TermInfo>
      </Terms>
    </c924fbe96d9c46a9aecbc922b5ac2361>
  </documentManagement>
</p:properties>
</file>

<file path=customXml/itemProps1.xml><?xml version="1.0" encoding="utf-8"?>
<ds:datastoreItem xmlns:ds="http://schemas.openxmlformats.org/officeDocument/2006/customXml" ds:itemID="{491A60E5-7B8B-40B4-9500-4B5182C0A786}"/>
</file>

<file path=customXml/itemProps2.xml><?xml version="1.0" encoding="utf-8"?>
<ds:datastoreItem xmlns:ds="http://schemas.openxmlformats.org/officeDocument/2006/customXml" ds:itemID="{D4ECC170-8B9A-4641-AD5C-48FC8E66D9C7}"/>
</file>

<file path=customXml/itemProps3.xml><?xml version="1.0" encoding="utf-8"?>
<ds:datastoreItem xmlns:ds="http://schemas.openxmlformats.org/officeDocument/2006/customXml" ds:itemID="{B12752A5-05A8-41D6-97A9-3BA55431CBD6}"/>
</file>

<file path=customXml/itemProps4.xml><?xml version="1.0" encoding="utf-8"?>
<ds:datastoreItem xmlns:ds="http://schemas.openxmlformats.org/officeDocument/2006/customXml" ds:itemID="{4EF13C8F-35C5-48EA-B081-A062C98401CB}"/>
</file>

<file path=docProps/app.xml><?xml version="1.0" encoding="utf-8"?>
<Properties xmlns="http://schemas.openxmlformats.org/officeDocument/2006/extended-properties" xmlns:vt="http://schemas.openxmlformats.org/officeDocument/2006/docPropsVTypes">
  <Template>Office Theme</Template>
  <TotalTime>5335</TotalTime>
  <Words>1721</Words>
  <Application>Microsoft Office PowerPoint</Application>
  <PresentationFormat>Custom</PresentationFormat>
  <Paragraphs>279</Paragraphs>
  <Slides>23</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ＭＳ 明朝</vt:lpstr>
      <vt:lpstr>Andalus</vt:lpstr>
      <vt:lpstr>Arial</vt:lpstr>
      <vt:lpstr>Calibri</vt:lpstr>
      <vt:lpstr>Calibri Light</vt:lpstr>
      <vt:lpstr>Cambria</vt:lpstr>
      <vt:lpstr>Gill Sans MT</vt:lpstr>
      <vt:lpstr>Times New Roman</vt:lpstr>
      <vt:lpstr>Wingdings</vt:lpstr>
      <vt:lpstr>ヒラギノ角ゴ Pro W3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RESEARCH ANALYSIS Conceptual Model: Purposeful pathways to first-year student success </vt:lpstr>
      <vt:lpstr>Impact on First Year Student Success </vt:lpstr>
      <vt:lpstr>Summary of Findings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HIP-Integrated First Year Experience</dc:title>
  <dc:creator>Microsoft Office User</dc:creator>
  <cp:lastModifiedBy>Paik, Jae</cp:lastModifiedBy>
  <cp:revision>67</cp:revision>
  <cp:lastPrinted>2016-09-08T16:22:21Z</cp:lastPrinted>
  <dcterms:created xsi:type="dcterms:W3CDTF">2016-09-07T22:26:24Z</dcterms:created>
  <dcterms:modified xsi:type="dcterms:W3CDTF">2016-09-29T16:08:12Z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0x0101006ECC7BDF8E179D43B775E420FA6DA5D7</vt:lpwstr>
  </property>
  <property fmtid="{D5CDD505-2E9C-101B-9397-08002B2CF9AE}" pid="3" name="_dlc_DocIdItemGuid">
    <vt:lpwstr>ee158deb-ad5c-4392-b9d8-da08caeb17bc</vt:lpwstr>
  </property>
  <property fmtid="{D5CDD505-2E9C-101B-9397-08002B2CF9AE}" pid="4" name="CSUCampusNames">
    <vt:lpwstr>110;#Channel Islands|90646b21-756d-4812-8fa2-759c2c5b312a</vt:lpwstr>
  </property>
</Properties>
</file>